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3" r:id="rId4"/>
    <p:sldId id="294" r:id="rId5"/>
    <p:sldId id="297" r:id="rId6"/>
    <p:sldId id="260" r:id="rId7"/>
    <p:sldId id="299" r:id="rId8"/>
    <p:sldId id="261" r:id="rId9"/>
    <p:sldId id="257" r:id="rId10"/>
    <p:sldId id="266" r:id="rId11"/>
    <p:sldId id="292" r:id="rId12"/>
    <p:sldId id="271" r:id="rId13"/>
    <p:sldId id="291" r:id="rId14"/>
    <p:sldId id="293" r:id="rId15"/>
    <p:sldId id="298" r:id="rId16"/>
    <p:sldId id="281" r:id="rId17"/>
    <p:sldId id="282" r:id="rId18"/>
    <p:sldId id="283" r:id="rId19"/>
    <p:sldId id="284" r:id="rId20"/>
    <p:sldId id="285" r:id="rId21"/>
    <p:sldId id="264" r:id="rId22"/>
    <p:sldId id="265" r:id="rId23"/>
    <p:sldId id="280" r:id="rId24"/>
    <p:sldId id="286" r:id="rId25"/>
    <p:sldId id="290" r:id="rId26"/>
    <p:sldId id="295" r:id="rId27"/>
    <p:sldId id="273" r:id="rId28"/>
    <p:sldId id="289" r:id="rId29"/>
    <p:sldId id="288" r:id="rId30"/>
    <p:sldId id="258" r:id="rId31"/>
    <p:sldId id="270" r:id="rId32"/>
    <p:sldId id="274" r:id="rId33"/>
    <p:sldId id="296" r:id="rId34"/>
    <p:sldId id="300" r:id="rId35"/>
    <p:sldId id="267" r:id="rId36"/>
  </p:sldIdLst>
  <p:sldSz cx="9144000" cy="6858000" type="screen4x3"/>
  <p:notesSz cx="6858000" cy="9144000"/>
  <p:embeddedFontLst>
    <p:embeddedFont>
      <p:font typeface="Aharoni" pitchFamily="2" charset="-79"/>
      <p:bold r:id="rId37"/>
    </p:embeddedFont>
    <p:embeddedFont>
      <p:font typeface="微軟正黑體" pitchFamily="34" charset="-120"/>
      <p:regular r:id="rId38"/>
      <p:bold r:id="rId39"/>
    </p:embeddedFont>
    <p:embeddedFont>
      <p:font typeface="Calibri" pitchFamily="34" charset="0"/>
      <p:regular r:id="rId40"/>
      <p:bold r:id="rId41"/>
      <p:italic r:id="rId42"/>
      <p:boldItalic r:id="rId43"/>
    </p:embeddedFont>
    <p:embeddedFont>
      <p:font typeface="ＭＳ Ｐゴシック" pitchFamily="34" charset="-128"/>
      <p:regular r:id="rId44"/>
    </p:embeddedFont>
    <p:embeddedFont>
      <p:font typeface="華康飾藝體W5" pitchFamily="81" charset="-120"/>
      <p:regular r:id="rId45"/>
    </p:embeddedFont>
    <p:embeddedFont>
      <p:font typeface="華康竹風體W4" pitchFamily="65" charset="-120"/>
      <p:regular r:id="rId46"/>
    </p:embeddedFont>
    <p:embeddedFont>
      <p:font typeface="Square721 BT" pitchFamily="34" charset="0"/>
      <p:regular r:id="rId47"/>
    </p:embeddedFont>
    <p:embeddedFont>
      <p:font typeface="Agency FB" pitchFamily="34" charset="0"/>
      <p:regular r:id="rId48"/>
      <p:bold r:id="rId49"/>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4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00570D-9EED-4D82-AE97-8CFFB67ECFD7}" type="datetimeFigureOut">
              <a:rPr lang="zh-TW" altLang="en-US" smtClean="0"/>
              <a:pPr/>
              <a:t>2012/5/11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1EC7562-3A2A-4491-AD97-B80C4EBAE4A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0570D-9EED-4D82-AE97-8CFFB67ECFD7}" type="datetimeFigureOut">
              <a:rPr lang="zh-TW" altLang="en-US" smtClean="0"/>
              <a:pPr/>
              <a:t>2012/5/11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C7562-3A2A-4491-AD97-B80C4EBAE4A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jxHXhuUF1Ik&amp;t=53s"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od-wallpapers.com/wallpapers/16963/pokemon-pikachu-wallpaper-.jpg"/>
          <p:cNvPicPr>
            <a:picLocks noChangeAspect="1" noChangeArrowheads="1"/>
          </p:cNvPicPr>
          <p:nvPr/>
        </p:nvPicPr>
        <p:blipFill>
          <a:blip r:embed="rId2" cstate="screen"/>
          <a:srcRect/>
          <a:stretch>
            <a:fillRect/>
          </a:stretch>
        </p:blipFill>
        <p:spPr bwMode="auto">
          <a:xfrm>
            <a:off x="-914401" y="0"/>
            <a:ext cx="10972801" cy="6858000"/>
          </a:xfrm>
          <a:prstGeom prst="rect">
            <a:avLst/>
          </a:prstGeom>
          <a:noFill/>
        </p:spPr>
      </p:pic>
      <p:sp>
        <p:nvSpPr>
          <p:cNvPr id="2" name="標題 1"/>
          <p:cNvSpPr>
            <a:spLocks noGrp="1"/>
          </p:cNvSpPr>
          <p:nvPr>
            <p:ph type="ctrTitle"/>
          </p:nvPr>
        </p:nvSpPr>
        <p:spPr>
          <a:xfrm>
            <a:off x="3059832" y="5559375"/>
            <a:ext cx="6552728" cy="1470025"/>
          </a:xfrm>
        </p:spPr>
        <p:txBody>
          <a:bodyPr>
            <a:noAutofit/>
          </a:bodyPr>
          <a:lstStyle/>
          <a:p>
            <a:r>
              <a:rPr lang="en-US" altLang="zh-TW" sz="8000" dirty="0" smtClean="0">
                <a:solidFill>
                  <a:srgbClr val="FF0000"/>
                </a:solidFill>
                <a:latin typeface="Aharoni" pitchFamily="2" charset="-79"/>
                <a:cs typeface="Aharoni" pitchFamily="2" charset="-79"/>
              </a:rPr>
              <a:t>POKEMON</a:t>
            </a:r>
            <a:endParaRPr lang="zh-TW" altLang="en-US" sz="8000" dirty="0">
              <a:solidFill>
                <a:srgbClr val="FF0000"/>
              </a:solidFill>
              <a:latin typeface="Aharoni" pitchFamily="2" charset="-79"/>
              <a:cs typeface="Aharoni" pitchFamily="2" charset="-79"/>
            </a:endParaRPr>
          </a:p>
        </p:txBody>
      </p:sp>
      <p:sp>
        <p:nvSpPr>
          <p:cNvPr id="3" name="副標題 2"/>
          <p:cNvSpPr>
            <a:spLocks noGrp="1"/>
          </p:cNvSpPr>
          <p:nvPr>
            <p:ph type="subTitle" idx="1"/>
          </p:nvPr>
        </p:nvSpPr>
        <p:spPr>
          <a:xfrm>
            <a:off x="-252536" y="4941168"/>
            <a:ext cx="4032448" cy="1752600"/>
          </a:xfrm>
        </p:spPr>
        <p:txBody>
          <a:bodyPr/>
          <a:lstStyle/>
          <a:p>
            <a:r>
              <a:rPr lang="zh-TW" altLang="en-US" dirty="0" smtClean="0">
                <a:solidFill>
                  <a:schemeClr val="tx1">
                    <a:lumMod val="75000"/>
                    <a:lumOff val="25000"/>
                  </a:schemeClr>
                </a:solidFill>
                <a:latin typeface="微軟正黑體" pitchFamily="34" charset="-120"/>
                <a:ea typeface="微軟正黑體" pitchFamily="34" charset="-120"/>
              </a:rPr>
              <a:t>資訊 </a:t>
            </a:r>
            <a:r>
              <a:rPr lang="en-US" altLang="zh-TW" dirty="0" smtClean="0">
                <a:solidFill>
                  <a:schemeClr val="tx1">
                    <a:lumMod val="75000"/>
                    <a:lumOff val="25000"/>
                  </a:schemeClr>
                </a:solidFill>
                <a:latin typeface="微軟正黑體" pitchFamily="34" charset="-120"/>
                <a:ea typeface="微軟正黑體" pitchFamily="34" charset="-120"/>
              </a:rPr>
              <a:t>104</a:t>
            </a:r>
            <a:r>
              <a:rPr lang="zh-TW" altLang="en-US" dirty="0" smtClean="0">
                <a:solidFill>
                  <a:schemeClr val="tx1">
                    <a:lumMod val="75000"/>
                    <a:lumOff val="25000"/>
                  </a:schemeClr>
                </a:solidFill>
                <a:latin typeface="微軟正黑體" pitchFamily="34" charset="-120"/>
                <a:ea typeface="微軟正黑體" pitchFamily="34" charset="-120"/>
              </a:rPr>
              <a:t> 劉彥良</a:t>
            </a:r>
            <a:endParaRPr lang="en-US" altLang="zh-TW" dirty="0" smtClean="0">
              <a:solidFill>
                <a:schemeClr val="tx1">
                  <a:lumMod val="75000"/>
                  <a:lumOff val="25000"/>
                </a:schemeClr>
              </a:solidFill>
              <a:latin typeface="微軟正黑體" pitchFamily="34" charset="-120"/>
              <a:ea typeface="微軟正黑體" pitchFamily="34" charset="-120"/>
            </a:endParaRPr>
          </a:p>
          <a:p>
            <a:r>
              <a:rPr lang="zh-TW" altLang="en-US" dirty="0">
                <a:solidFill>
                  <a:schemeClr val="tx1">
                    <a:lumMod val="75000"/>
                    <a:lumOff val="25000"/>
                  </a:schemeClr>
                </a:solidFill>
                <a:latin typeface="微軟正黑體" pitchFamily="34" charset="-120"/>
                <a:ea typeface="微軟正黑體" pitchFamily="34" charset="-120"/>
              </a:rPr>
              <a:t>資訊 </a:t>
            </a:r>
            <a:r>
              <a:rPr lang="en-US" altLang="zh-TW" dirty="0">
                <a:solidFill>
                  <a:schemeClr val="tx1">
                    <a:lumMod val="75000"/>
                    <a:lumOff val="25000"/>
                  </a:schemeClr>
                </a:solidFill>
                <a:latin typeface="微軟正黑體" pitchFamily="34" charset="-120"/>
                <a:ea typeface="微軟正黑體" pitchFamily="34" charset="-120"/>
              </a:rPr>
              <a:t>104 </a:t>
            </a:r>
            <a:r>
              <a:rPr lang="zh-TW" altLang="en-US" dirty="0">
                <a:solidFill>
                  <a:schemeClr val="tx1">
                    <a:lumMod val="75000"/>
                    <a:lumOff val="25000"/>
                  </a:schemeClr>
                </a:solidFill>
                <a:latin typeface="微軟正黑體" pitchFamily="34" charset="-120"/>
                <a:ea typeface="微軟正黑體" pitchFamily="34" charset="-120"/>
              </a:rPr>
              <a:t>呂</a:t>
            </a:r>
            <a:r>
              <a:rPr lang="zh-TW" altLang="en-US" dirty="0" smtClean="0">
                <a:solidFill>
                  <a:schemeClr val="tx1">
                    <a:lumMod val="75000"/>
                    <a:lumOff val="25000"/>
                  </a:schemeClr>
                </a:solidFill>
                <a:latin typeface="微軟正黑體" pitchFamily="34" charset="-120"/>
                <a:ea typeface="微軟正黑體" pitchFamily="34" charset="-120"/>
              </a:rPr>
              <a:t>則慷</a:t>
            </a:r>
            <a:endParaRPr lang="en-US" altLang="zh-TW" dirty="0" smtClean="0">
              <a:solidFill>
                <a:schemeClr val="tx1">
                  <a:lumMod val="75000"/>
                  <a:lumOff val="25000"/>
                </a:schemeClr>
              </a:solidFill>
              <a:latin typeface="微軟正黑體" pitchFamily="34" charset="-120"/>
              <a:ea typeface="微軟正黑體" pitchFamily="34" charset="-120"/>
            </a:endParaRPr>
          </a:p>
          <a:p>
            <a:r>
              <a:rPr lang="zh-TW" altLang="en-US" dirty="0">
                <a:solidFill>
                  <a:schemeClr val="tx1">
                    <a:lumMod val="75000"/>
                    <a:lumOff val="25000"/>
                  </a:schemeClr>
                </a:solidFill>
                <a:latin typeface="微軟正黑體" pitchFamily="34" charset="-120"/>
                <a:ea typeface="微軟正黑體" pitchFamily="34" charset="-120"/>
              </a:rPr>
              <a:t>資訊 </a:t>
            </a:r>
            <a:r>
              <a:rPr lang="en-US" altLang="zh-TW" dirty="0">
                <a:solidFill>
                  <a:schemeClr val="tx1">
                    <a:lumMod val="75000"/>
                    <a:lumOff val="25000"/>
                  </a:schemeClr>
                </a:solidFill>
                <a:latin typeface="微軟正黑體" pitchFamily="34" charset="-120"/>
                <a:ea typeface="微軟正黑體" pitchFamily="34" charset="-120"/>
              </a:rPr>
              <a:t>104 </a:t>
            </a:r>
            <a:r>
              <a:rPr lang="zh-TW" altLang="en-US" dirty="0" smtClean="0">
                <a:solidFill>
                  <a:schemeClr val="tx1">
                    <a:lumMod val="75000"/>
                    <a:lumOff val="25000"/>
                  </a:schemeClr>
                </a:solidFill>
                <a:latin typeface="微軟正黑體" pitchFamily="34" charset="-120"/>
                <a:ea typeface="微軟正黑體" pitchFamily="34" charset="-120"/>
              </a:rPr>
              <a:t>邱建智</a:t>
            </a:r>
            <a:endParaRPr lang="zh-TW" altLang="en-US" dirty="0">
              <a:solidFill>
                <a:schemeClr val="tx1">
                  <a:lumMod val="75000"/>
                  <a:lumOff val="25000"/>
                </a:schemeClr>
              </a:solidFill>
              <a:latin typeface="微軟正黑體" pitchFamily="34" charset="-120"/>
              <a:ea typeface="微軟正黑體" pitchFamily="34" charset="-120"/>
            </a:endParaRPr>
          </a:p>
        </p:txBody>
      </p:sp>
      <p:sp>
        <p:nvSpPr>
          <p:cNvPr id="5" name="文字方塊 4"/>
          <p:cNvSpPr txBox="1"/>
          <p:nvPr/>
        </p:nvSpPr>
        <p:spPr>
          <a:xfrm>
            <a:off x="6732240" y="4581128"/>
            <a:ext cx="2236510" cy="584775"/>
          </a:xfrm>
          <a:prstGeom prst="rect">
            <a:avLst/>
          </a:prstGeom>
          <a:noFill/>
        </p:spPr>
        <p:txBody>
          <a:bodyPr wrap="none" rtlCol="0">
            <a:spAutoFit/>
          </a:bodyPr>
          <a:lstStyle/>
          <a:p>
            <a:r>
              <a:rPr lang="zh-TW" altLang="en-US" sz="3200" dirty="0" smtClean="0">
                <a:solidFill>
                  <a:srgbClr val="FF0000"/>
                </a:solidFill>
                <a:latin typeface="微軟正黑體" pitchFamily="34" charset="-120"/>
                <a:ea typeface="微軟正黑體" pitchFamily="34" charset="-120"/>
              </a:rPr>
              <a:t>日本新鮮報</a:t>
            </a:r>
            <a:endParaRPr lang="zh-TW" altLang="en-US" sz="3200" dirty="0">
              <a:solidFill>
                <a:srgbClr val="FF0000"/>
              </a:solidFill>
              <a:latin typeface="微軟正黑體" pitchFamily="34" charset="-120"/>
              <a:ea typeface="微軟正黑體" pitchFamily="34" charset="-120"/>
            </a:endParaRPr>
          </a:p>
        </p:txBody>
      </p:sp>
      <p:sp>
        <p:nvSpPr>
          <p:cNvPr id="6" name="矩形 5"/>
          <p:cNvSpPr/>
          <p:nvPr/>
        </p:nvSpPr>
        <p:spPr>
          <a:xfrm>
            <a:off x="4499992" y="5085184"/>
            <a:ext cx="4506362" cy="769441"/>
          </a:xfrm>
          <a:prstGeom prst="rect">
            <a:avLst/>
          </a:prstGeom>
        </p:spPr>
        <p:txBody>
          <a:bodyPr wrap="none">
            <a:spAutoFit/>
          </a:bodyPr>
          <a:lstStyle/>
          <a:p>
            <a:r>
              <a:rPr lang="ja-JP" altLang="en-US" sz="4400" dirty="0" smtClean="0">
                <a:solidFill>
                  <a:srgbClr val="FF0000"/>
                </a:solidFill>
              </a:rPr>
              <a:t>ポケットモンスター</a:t>
            </a:r>
            <a:endParaRPr lang="zh-TW" altLang="en-US" sz="4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圓角矩形 17"/>
          <p:cNvSpPr/>
          <p:nvPr/>
        </p:nvSpPr>
        <p:spPr>
          <a:xfrm>
            <a:off x="395536" y="188640"/>
            <a:ext cx="1374698" cy="5760640"/>
          </a:xfrm>
          <a:prstGeom prst="roundRect">
            <a:avLst/>
          </a:prstGeom>
          <a:solidFill>
            <a:srgbClr val="FFFF00">
              <a:alpha val="41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圓角矩形 19"/>
          <p:cNvSpPr/>
          <p:nvPr/>
        </p:nvSpPr>
        <p:spPr>
          <a:xfrm>
            <a:off x="2159732" y="188640"/>
            <a:ext cx="1374698" cy="5760640"/>
          </a:xfrm>
          <a:prstGeom prst="roundRect">
            <a:avLst/>
          </a:prstGeom>
          <a:solidFill>
            <a:srgbClr val="FFFF00">
              <a:alpha val="41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3923928" y="188640"/>
            <a:ext cx="1374698" cy="5760640"/>
          </a:xfrm>
          <a:prstGeom prst="roundRect">
            <a:avLst/>
          </a:prstGeom>
          <a:solidFill>
            <a:srgbClr val="FFFF00">
              <a:alpha val="41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5688124" y="188640"/>
            <a:ext cx="1374698" cy="5760640"/>
          </a:xfrm>
          <a:prstGeom prst="roundRect">
            <a:avLst/>
          </a:prstGeom>
          <a:solidFill>
            <a:srgbClr val="FFFF00">
              <a:alpha val="41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7452320" y="188640"/>
            <a:ext cx="1374698" cy="5760640"/>
          </a:xfrm>
          <a:prstGeom prst="roundRect">
            <a:avLst/>
          </a:prstGeom>
          <a:solidFill>
            <a:srgbClr val="FFFF00">
              <a:alpha val="41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251520" y="2132856"/>
            <a:ext cx="8640960" cy="72008"/>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51520" y="4149080"/>
            <a:ext cx="8640960" cy="72008"/>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554" name="Picture 2" descr="001Bulbasaur.png"/>
          <p:cNvPicPr>
            <a:picLocks noChangeAspect="1" noChangeArrowheads="1"/>
          </p:cNvPicPr>
          <p:nvPr/>
        </p:nvPicPr>
        <p:blipFill>
          <a:blip r:embed="rId2" cstate="screen"/>
          <a:srcRect/>
          <a:stretch>
            <a:fillRect/>
          </a:stretch>
        </p:blipFill>
        <p:spPr bwMode="auto">
          <a:xfrm>
            <a:off x="323528" y="548680"/>
            <a:ext cx="1359437" cy="1265976"/>
          </a:xfrm>
          <a:prstGeom prst="rect">
            <a:avLst/>
          </a:prstGeom>
          <a:noFill/>
        </p:spPr>
      </p:pic>
      <p:pic>
        <p:nvPicPr>
          <p:cNvPr id="23556" name="Picture 4" descr="004Charmander.png"/>
          <p:cNvPicPr>
            <a:picLocks noChangeAspect="1" noChangeArrowheads="1"/>
          </p:cNvPicPr>
          <p:nvPr/>
        </p:nvPicPr>
        <p:blipFill>
          <a:blip r:embed="rId3" cstate="screen"/>
          <a:srcRect/>
          <a:stretch>
            <a:fillRect/>
          </a:stretch>
        </p:blipFill>
        <p:spPr bwMode="auto">
          <a:xfrm>
            <a:off x="251520" y="2240493"/>
            <a:ext cx="1529366" cy="1733282"/>
          </a:xfrm>
          <a:prstGeom prst="rect">
            <a:avLst/>
          </a:prstGeom>
          <a:noFill/>
        </p:spPr>
      </p:pic>
      <p:pic>
        <p:nvPicPr>
          <p:cNvPr id="23558" name="Picture 6" descr="007Squirtle.png"/>
          <p:cNvPicPr>
            <a:picLocks noChangeAspect="1" noChangeArrowheads="1"/>
          </p:cNvPicPr>
          <p:nvPr/>
        </p:nvPicPr>
        <p:blipFill>
          <a:blip r:embed="rId4" cstate="screen"/>
          <a:srcRect/>
          <a:stretch>
            <a:fillRect/>
          </a:stretch>
        </p:blipFill>
        <p:spPr bwMode="auto">
          <a:xfrm>
            <a:off x="323528" y="4282908"/>
            <a:ext cx="1529367" cy="1580346"/>
          </a:xfrm>
          <a:prstGeom prst="rect">
            <a:avLst/>
          </a:prstGeom>
          <a:noFill/>
        </p:spPr>
      </p:pic>
      <p:pic>
        <p:nvPicPr>
          <p:cNvPr id="6" name="Picture 2" descr="152Chikorita.png"/>
          <p:cNvPicPr>
            <a:picLocks noChangeAspect="1" noChangeArrowheads="1"/>
          </p:cNvPicPr>
          <p:nvPr/>
        </p:nvPicPr>
        <p:blipFill>
          <a:blip r:embed="rId5" cstate="screen"/>
          <a:srcRect/>
          <a:stretch>
            <a:fillRect/>
          </a:stretch>
        </p:blipFill>
        <p:spPr bwMode="auto">
          <a:xfrm>
            <a:off x="2267744" y="116632"/>
            <a:ext cx="1374698" cy="1802382"/>
          </a:xfrm>
          <a:prstGeom prst="rect">
            <a:avLst/>
          </a:prstGeom>
          <a:noFill/>
        </p:spPr>
      </p:pic>
      <p:pic>
        <p:nvPicPr>
          <p:cNvPr id="7" name="Picture 4" descr="155Cyndaquil.png"/>
          <p:cNvPicPr>
            <a:picLocks noChangeAspect="1" noChangeArrowheads="1"/>
          </p:cNvPicPr>
          <p:nvPr/>
        </p:nvPicPr>
        <p:blipFill>
          <a:blip r:embed="rId6" cstate="screen"/>
          <a:srcRect/>
          <a:stretch>
            <a:fillRect/>
          </a:stretch>
        </p:blipFill>
        <p:spPr bwMode="auto">
          <a:xfrm>
            <a:off x="1907705" y="2490919"/>
            <a:ext cx="1791356" cy="1363421"/>
          </a:xfrm>
          <a:prstGeom prst="rect">
            <a:avLst/>
          </a:prstGeom>
          <a:noFill/>
        </p:spPr>
      </p:pic>
      <p:pic>
        <p:nvPicPr>
          <p:cNvPr id="8" name="Picture 6" descr="158Totodile.png"/>
          <p:cNvPicPr>
            <a:picLocks noChangeAspect="1" noChangeArrowheads="1"/>
          </p:cNvPicPr>
          <p:nvPr/>
        </p:nvPicPr>
        <p:blipFill>
          <a:blip r:embed="rId7" cstate="screen"/>
          <a:srcRect/>
          <a:stretch>
            <a:fillRect/>
          </a:stretch>
        </p:blipFill>
        <p:spPr bwMode="auto">
          <a:xfrm>
            <a:off x="2386054" y="4258088"/>
            <a:ext cx="1046365" cy="1668372"/>
          </a:xfrm>
          <a:prstGeom prst="rect">
            <a:avLst/>
          </a:prstGeom>
          <a:noFill/>
        </p:spPr>
      </p:pic>
      <p:pic>
        <p:nvPicPr>
          <p:cNvPr id="9" name="Picture 2" descr="252Treecko.png"/>
          <p:cNvPicPr>
            <a:picLocks noChangeAspect="1" noChangeArrowheads="1"/>
          </p:cNvPicPr>
          <p:nvPr/>
        </p:nvPicPr>
        <p:blipFill>
          <a:blip r:embed="rId8" cstate="screen"/>
          <a:srcRect/>
          <a:stretch>
            <a:fillRect/>
          </a:stretch>
        </p:blipFill>
        <p:spPr bwMode="auto">
          <a:xfrm>
            <a:off x="3779912" y="332656"/>
            <a:ext cx="1814922" cy="1613265"/>
          </a:xfrm>
          <a:prstGeom prst="rect">
            <a:avLst/>
          </a:prstGeom>
          <a:noFill/>
        </p:spPr>
      </p:pic>
      <p:pic>
        <p:nvPicPr>
          <p:cNvPr id="10" name="Picture 4" descr="255Torchic.png"/>
          <p:cNvPicPr>
            <a:picLocks noChangeAspect="1" noChangeArrowheads="1"/>
          </p:cNvPicPr>
          <p:nvPr/>
        </p:nvPicPr>
        <p:blipFill>
          <a:blip r:embed="rId9" cstate="screen"/>
          <a:srcRect/>
          <a:stretch>
            <a:fillRect/>
          </a:stretch>
        </p:blipFill>
        <p:spPr bwMode="auto">
          <a:xfrm>
            <a:off x="4067944" y="2202887"/>
            <a:ext cx="1157640" cy="1832931"/>
          </a:xfrm>
          <a:prstGeom prst="rect">
            <a:avLst/>
          </a:prstGeom>
          <a:noFill/>
        </p:spPr>
      </p:pic>
      <p:pic>
        <p:nvPicPr>
          <p:cNvPr id="11" name="Picture 6" descr="258Mudkip.png"/>
          <p:cNvPicPr>
            <a:picLocks noChangeAspect="1" noChangeArrowheads="1"/>
          </p:cNvPicPr>
          <p:nvPr/>
        </p:nvPicPr>
        <p:blipFill>
          <a:blip r:embed="rId10" cstate="screen"/>
          <a:srcRect/>
          <a:stretch>
            <a:fillRect/>
          </a:stretch>
        </p:blipFill>
        <p:spPr bwMode="auto">
          <a:xfrm>
            <a:off x="3851920" y="4149080"/>
            <a:ext cx="1444713" cy="1765761"/>
          </a:xfrm>
          <a:prstGeom prst="rect">
            <a:avLst/>
          </a:prstGeom>
          <a:noFill/>
        </p:spPr>
      </p:pic>
      <p:pic>
        <p:nvPicPr>
          <p:cNvPr id="12" name="Picture 2" descr="387Turtwig.png"/>
          <p:cNvPicPr>
            <a:picLocks noChangeAspect="1" noChangeArrowheads="1"/>
          </p:cNvPicPr>
          <p:nvPr/>
        </p:nvPicPr>
        <p:blipFill>
          <a:blip r:embed="rId11" cstate="screen"/>
          <a:srcRect/>
          <a:stretch>
            <a:fillRect/>
          </a:stretch>
        </p:blipFill>
        <p:spPr bwMode="auto">
          <a:xfrm>
            <a:off x="5890530" y="174958"/>
            <a:ext cx="1187266" cy="1820475"/>
          </a:xfrm>
          <a:prstGeom prst="rect">
            <a:avLst/>
          </a:prstGeom>
          <a:noFill/>
        </p:spPr>
      </p:pic>
      <p:pic>
        <p:nvPicPr>
          <p:cNvPr id="13" name="Picture 4" descr="390Chimchar.png"/>
          <p:cNvPicPr>
            <a:picLocks noChangeAspect="1" noChangeArrowheads="1"/>
          </p:cNvPicPr>
          <p:nvPr/>
        </p:nvPicPr>
        <p:blipFill>
          <a:blip r:embed="rId12" cstate="screen"/>
          <a:srcRect/>
          <a:stretch>
            <a:fillRect/>
          </a:stretch>
        </p:blipFill>
        <p:spPr bwMode="auto">
          <a:xfrm>
            <a:off x="5652120" y="2202887"/>
            <a:ext cx="1394022" cy="1874185"/>
          </a:xfrm>
          <a:prstGeom prst="rect">
            <a:avLst/>
          </a:prstGeom>
          <a:noFill/>
        </p:spPr>
      </p:pic>
      <p:pic>
        <p:nvPicPr>
          <p:cNvPr id="14" name="Picture 6" descr="393Piplup.png"/>
          <p:cNvPicPr>
            <a:picLocks noChangeAspect="1" noChangeArrowheads="1"/>
          </p:cNvPicPr>
          <p:nvPr/>
        </p:nvPicPr>
        <p:blipFill>
          <a:blip r:embed="rId13" cstate="screen"/>
          <a:srcRect/>
          <a:stretch>
            <a:fillRect/>
          </a:stretch>
        </p:blipFill>
        <p:spPr bwMode="auto">
          <a:xfrm>
            <a:off x="5804652" y="4371090"/>
            <a:ext cx="1236033" cy="1565642"/>
          </a:xfrm>
          <a:prstGeom prst="rect">
            <a:avLst/>
          </a:prstGeom>
          <a:noFill/>
        </p:spPr>
      </p:pic>
      <p:pic>
        <p:nvPicPr>
          <p:cNvPr id="15" name="Picture 2" descr="495Snivy.png"/>
          <p:cNvPicPr>
            <a:picLocks noChangeAspect="1" noChangeArrowheads="1"/>
          </p:cNvPicPr>
          <p:nvPr/>
        </p:nvPicPr>
        <p:blipFill>
          <a:blip r:embed="rId14" cstate="screen"/>
          <a:srcRect/>
          <a:stretch>
            <a:fillRect/>
          </a:stretch>
        </p:blipFill>
        <p:spPr bwMode="auto">
          <a:xfrm>
            <a:off x="7452320" y="332656"/>
            <a:ext cx="1470130" cy="1685749"/>
          </a:xfrm>
          <a:prstGeom prst="rect">
            <a:avLst/>
          </a:prstGeom>
          <a:noFill/>
        </p:spPr>
      </p:pic>
      <p:pic>
        <p:nvPicPr>
          <p:cNvPr id="16" name="Picture 4" descr="498Tepig.png"/>
          <p:cNvPicPr>
            <a:picLocks noChangeAspect="1" noChangeArrowheads="1"/>
          </p:cNvPicPr>
          <p:nvPr/>
        </p:nvPicPr>
        <p:blipFill>
          <a:blip r:embed="rId15" cstate="screen"/>
          <a:srcRect/>
          <a:stretch>
            <a:fillRect/>
          </a:stretch>
        </p:blipFill>
        <p:spPr bwMode="auto">
          <a:xfrm>
            <a:off x="7406259" y="2274895"/>
            <a:ext cx="1418054" cy="1634495"/>
          </a:xfrm>
          <a:prstGeom prst="rect">
            <a:avLst/>
          </a:prstGeom>
          <a:noFill/>
        </p:spPr>
      </p:pic>
      <p:pic>
        <p:nvPicPr>
          <p:cNvPr id="17" name="Picture 6" descr="501Oshawott.png"/>
          <p:cNvPicPr>
            <a:picLocks noChangeAspect="1" noChangeArrowheads="1"/>
          </p:cNvPicPr>
          <p:nvPr/>
        </p:nvPicPr>
        <p:blipFill>
          <a:blip r:embed="rId16" cstate="screen"/>
          <a:srcRect/>
          <a:stretch>
            <a:fillRect/>
          </a:stretch>
        </p:blipFill>
        <p:spPr bwMode="auto">
          <a:xfrm>
            <a:off x="7596336" y="4343501"/>
            <a:ext cx="1178313" cy="1525261"/>
          </a:xfrm>
          <a:prstGeom prst="rect">
            <a:avLst/>
          </a:prstGeom>
          <a:noFill/>
        </p:spPr>
      </p:pic>
      <p:sp>
        <p:nvSpPr>
          <p:cNvPr id="26" name="文字方塊 25"/>
          <p:cNvSpPr txBox="1"/>
          <p:nvPr/>
        </p:nvSpPr>
        <p:spPr>
          <a:xfrm rot="21083889">
            <a:off x="340598" y="5960494"/>
            <a:ext cx="1415772" cy="830997"/>
          </a:xfrm>
          <a:prstGeom prst="rect">
            <a:avLst/>
          </a:prstGeom>
          <a:noFill/>
        </p:spPr>
        <p:txBody>
          <a:bodyPr wrap="none" rtlCol="0">
            <a:spAutoFit/>
          </a:bodyPr>
          <a:lstStyle/>
          <a:p>
            <a:pPr algn="ctr"/>
            <a:r>
              <a:rPr lang="zh-TW" altLang="en-US" sz="2400" dirty="0" smtClean="0">
                <a:latin typeface="微軟正黑體" pitchFamily="34" charset="-120"/>
                <a:ea typeface="微軟正黑體" pitchFamily="34" charset="-120"/>
              </a:rPr>
              <a:t>第一世代</a:t>
            </a:r>
            <a:endParaRPr lang="en-US" altLang="zh-TW" sz="2400" dirty="0" smtClean="0">
              <a:latin typeface="微軟正黑體" pitchFamily="34" charset="-120"/>
              <a:ea typeface="微軟正黑體" pitchFamily="34" charset="-120"/>
            </a:endParaRPr>
          </a:p>
          <a:p>
            <a:pPr algn="ctr"/>
            <a:r>
              <a:rPr lang="en-US" altLang="zh-TW" sz="2400" dirty="0" smtClean="0">
                <a:latin typeface="微軟正黑體" pitchFamily="34" charset="-120"/>
                <a:ea typeface="微軟正黑體" pitchFamily="34" charset="-120"/>
              </a:rPr>
              <a:t>1996/2</a:t>
            </a:r>
          </a:p>
        </p:txBody>
      </p:sp>
      <p:sp>
        <p:nvSpPr>
          <p:cNvPr id="27" name="文字方塊 26"/>
          <p:cNvSpPr txBox="1"/>
          <p:nvPr/>
        </p:nvSpPr>
        <p:spPr>
          <a:xfrm rot="21083889">
            <a:off x="2114071" y="5960494"/>
            <a:ext cx="1415773" cy="830997"/>
          </a:xfrm>
          <a:prstGeom prst="rect">
            <a:avLst/>
          </a:prstGeom>
          <a:noFill/>
        </p:spPr>
        <p:txBody>
          <a:bodyPr wrap="none" rtlCol="0">
            <a:spAutoFit/>
          </a:bodyPr>
          <a:lstStyle/>
          <a:p>
            <a:pPr algn="ctr"/>
            <a:r>
              <a:rPr lang="zh-TW" altLang="en-US" sz="2400" dirty="0" smtClean="0">
                <a:latin typeface="微軟正黑體" pitchFamily="34" charset="-120"/>
                <a:ea typeface="微軟正黑體" pitchFamily="34" charset="-120"/>
              </a:rPr>
              <a:t>第二世代</a:t>
            </a:r>
            <a:endParaRPr lang="en-US" altLang="zh-TW" sz="2400" dirty="0" smtClean="0">
              <a:latin typeface="微軟正黑體" pitchFamily="34" charset="-120"/>
              <a:ea typeface="微軟正黑體" pitchFamily="34" charset="-120"/>
            </a:endParaRPr>
          </a:p>
          <a:p>
            <a:pPr algn="ctr"/>
            <a:r>
              <a:rPr lang="en-US" altLang="zh-TW" sz="2400" dirty="0" smtClean="0">
                <a:latin typeface="微軟正黑體" pitchFamily="34" charset="-120"/>
                <a:ea typeface="微軟正黑體" pitchFamily="34" charset="-120"/>
              </a:rPr>
              <a:t>1999/11</a:t>
            </a:r>
          </a:p>
        </p:txBody>
      </p:sp>
      <p:sp>
        <p:nvSpPr>
          <p:cNvPr id="28" name="文字方塊 27"/>
          <p:cNvSpPr txBox="1"/>
          <p:nvPr/>
        </p:nvSpPr>
        <p:spPr>
          <a:xfrm rot="21083889">
            <a:off x="3887545" y="5960494"/>
            <a:ext cx="1415773" cy="830997"/>
          </a:xfrm>
          <a:prstGeom prst="rect">
            <a:avLst/>
          </a:prstGeom>
          <a:noFill/>
        </p:spPr>
        <p:txBody>
          <a:bodyPr wrap="none" rtlCol="0">
            <a:spAutoFit/>
          </a:bodyPr>
          <a:lstStyle/>
          <a:p>
            <a:pPr algn="ctr"/>
            <a:r>
              <a:rPr lang="zh-TW" altLang="en-US" sz="2400" dirty="0" smtClean="0">
                <a:latin typeface="微軟正黑體" pitchFamily="34" charset="-120"/>
                <a:ea typeface="微軟正黑體" pitchFamily="34" charset="-120"/>
              </a:rPr>
              <a:t>第三世代</a:t>
            </a:r>
            <a:endParaRPr lang="en-US" altLang="zh-TW" sz="2400" dirty="0" smtClean="0">
              <a:latin typeface="微軟正黑體" pitchFamily="34" charset="-120"/>
              <a:ea typeface="微軟正黑體" pitchFamily="34" charset="-120"/>
            </a:endParaRPr>
          </a:p>
          <a:p>
            <a:pPr algn="ctr"/>
            <a:r>
              <a:rPr lang="en-US" altLang="zh-TW" sz="2400" dirty="0" smtClean="0">
                <a:latin typeface="微軟正黑體" pitchFamily="34" charset="-120"/>
                <a:ea typeface="微軟正黑體" pitchFamily="34" charset="-120"/>
              </a:rPr>
              <a:t>2002/11</a:t>
            </a:r>
          </a:p>
        </p:txBody>
      </p:sp>
      <p:sp>
        <p:nvSpPr>
          <p:cNvPr id="29" name="文字方塊 28"/>
          <p:cNvSpPr txBox="1"/>
          <p:nvPr/>
        </p:nvSpPr>
        <p:spPr>
          <a:xfrm rot="21083889">
            <a:off x="5661019" y="5960494"/>
            <a:ext cx="1415773" cy="830997"/>
          </a:xfrm>
          <a:prstGeom prst="rect">
            <a:avLst/>
          </a:prstGeom>
          <a:noFill/>
        </p:spPr>
        <p:txBody>
          <a:bodyPr wrap="none" rtlCol="0">
            <a:spAutoFit/>
          </a:bodyPr>
          <a:lstStyle/>
          <a:p>
            <a:pPr algn="ctr"/>
            <a:r>
              <a:rPr lang="zh-TW" altLang="en-US" sz="2400" dirty="0" smtClean="0">
                <a:latin typeface="微軟正黑體" pitchFamily="34" charset="-120"/>
                <a:ea typeface="微軟正黑體" pitchFamily="34" charset="-120"/>
              </a:rPr>
              <a:t>第四世代</a:t>
            </a:r>
            <a:endParaRPr lang="en-US" altLang="zh-TW" sz="2400" dirty="0" smtClean="0">
              <a:latin typeface="微軟正黑體" pitchFamily="34" charset="-120"/>
              <a:ea typeface="微軟正黑體" pitchFamily="34" charset="-120"/>
            </a:endParaRPr>
          </a:p>
          <a:p>
            <a:pPr algn="ctr"/>
            <a:r>
              <a:rPr lang="en-US" altLang="zh-TW" sz="2400" dirty="0" smtClean="0">
                <a:latin typeface="微軟正黑體" pitchFamily="34" charset="-120"/>
                <a:ea typeface="微軟正黑體" pitchFamily="34" charset="-120"/>
              </a:rPr>
              <a:t>2006/9</a:t>
            </a:r>
          </a:p>
        </p:txBody>
      </p:sp>
      <p:sp>
        <p:nvSpPr>
          <p:cNvPr id="30" name="文字方塊 29"/>
          <p:cNvSpPr txBox="1"/>
          <p:nvPr/>
        </p:nvSpPr>
        <p:spPr>
          <a:xfrm rot="21083889">
            <a:off x="7434492" y="5960494"/>
            <a:ext cx="1415773" cy="830997"/>
          </a:xfrm>
          <a:prstGeom prst="rect">
            <a:avLst/>
          </a:prstGeom>
          <a:noFill/>
        </p:spPr>
        <p:txBody>
          <a:bodyPr wrap="none" rtlCol="0">
            <a:spAutoFit/>
          </a:bodyPr>
          <a:lstStyle/>
          <a:p>
            <a:pPr algn="ctr"/>
            <a:r>
              <a:rPr lang="zh-TW" altLang="en-US" sz="2400" dirty="0" smtClean="0">
                <a:latin typeface="微軟正黑體" pitchFamily="34" charset="-120"/>
                <a:ea typeface="微軟正黑體" pitchFamily="34" charset="-120"/>
              </a:rPr>
              <a:t>第五世代</a:t>
            </a:r>
            <a:endParaRPr lang="en-US" altLang="zh-TW" sz="2400" dirty="0" smtClean="0">
              <a:latin typeface="微軟正黑體" pitchFamily="34" charset="-120"/>
              <a:ea typeface="微軟正黑體" pitchFamily="34" charset="-120"/>
            </a:endParaRPr>
          </a:p>
          <a:p>
            <a:pPr algn="ctr"/>
            <a:r>
              <a:rPr lang="en-US" altLang="zh-TW" sz="2400" dirty="0" smtClean="0">
                <a:latin typeface="微軟正黑體" pitchFamily="34" charset="-120"/>
                <a:ea typeface="微軟正黑體" pitchFamily="34" charset="-120"/>
              </a:rPr>
              <a:t>2010/9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500"/>
                                        <p:tgtEl>
                                          <p:spTgt spid="23554"/>
                                        </p:tgtEl>
                                      </p:cBhvr>
                                    </p:animEffect>
                                  </p:childTnLst>
                                </p:cTn>
                              </p:par>
                              <p:par>
                                <p:cTn id="11" presetID="10"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500"/>
                                        <p:tgtEl>
                                          <p:spTgt spid="23556"/>
                                        </p:tgtEl>
                                      </p:cBhvr>
                                    </p:animEffect>
                                  </p:childTnLst>
                                </p:cTn>
                              </p:par>
                              <p:par>
                                <p:cTn id="14" presetID="10" presetClass="entr" presetSubtype="0" fill="hold" nodeType="withEffect">
                                  <p:stCondLst>
                                    <p:cond delay="0"/>
                                  </p:stCondLst>
                                  <p:childTnLst>
                                    <p:set>
                                      <p:cBhvr>
                                        <p:cTn id="15" dur="1" fill="hold">
                                          <p:stCondLst>
                                            <p:cond delay="0"/>
                                          </p:stCondLst>
                                        </p:cTn>
                                        <p:tgtEl>
                                          <p:spTgt spid="23558"/>
                                        </p:tgtEl>
                                        <p:attrNameLst>
                                          <p:attrName>style.visibility</p:attrName>
                                        </p:attrNameLst>
                                      </p:cBhvr>
                                      <p:to>
                                        <p:strVal val="visible"/>
                                      </p:to>
                                    </p:set>
                                    <p:animEffect transition="in" filter="fade">
                                      <p:cBhvr>
                                        <p:cTn id="16" dur="500"/>
                                        <p:tgtEl>
                                          <p:spTgt spid="235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500"/>
                                        <p:tgtEl>
                                          <p:spTgt spid="16"/>
                                        </p:tgtEl>
                                      </p:cBhvr>
                                    </p:animEffect>
                                  </p:childTnLst>
                                </p:cTn>
                              </p:par>
                              <p:par>
                                <p:cTn id="82" presetID="10"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pic>
        <p:nvPicPr>
          <p:cNvPr id="43012" name="Picture 4" descr="http://c.rimg.com.tw/s1/1/fc/4d/21108145468493_706_m.jpg"/>
          <p:cNvPicPr>
            <a:picLocks noChangeAspect="1" noChangeArrowheads="1"/>
          </p:cNvPicPr>
          <p:nvPr/>
        </p:nvPicPr>
        <p:blipFill>
          <a:blip r:embed="rId3" cstate="screen"/>
          <a:srcRect/>
          <a:stretch>
            <a:fillRect/>
          </a:stretch>
        </p:blipFill>
        <p:spPr bwMode="auto">
          <a:xfrm>
            <a:off x="5652120" y="2802128"/>
            <a:ext cx="2952328" cy="3821542"/>
          </a:xfrm>
          <a:prstGeom prst="rect">
            <a:avLst/>
          </a:prstGeom>
          <a:noFill/>
        </p:spPr>
      </p:pic>
      <p:pic>
        <p:nvPicPr>
          <p:cNvPr id="43010" name="Picture 2" descr="http://cdn.bulbagarden.net/media/upload/6/63/GastlyBaseSet50.jpg"/>
          <p:cNvPicPr>
            <a:picLocks noChangeAspect="1" noChangeArrowheads="1"/>
          </p:cNvPicPr>
          <p:nvPr/>
        </p:nvPicPr>
        <p:blipFill>
          <a:blip r:embed="rId4" cstate="screen"/>
          <a:srcRect/>
          <a:stretch>
            <a:fillRect/>
          </a:stretch>
        </p:blipFill>
        <p:spPr bwMode="auto">
          <a:xfrm rot="21083042">
            <a:off x="460194" y="452332"/>
            <a:ext cx="2857500" cy="3962401"/>
          </a:xfrm>
          <a:prstGeom prst="rect">
            <a:avLst/>
          </a:prstGeom>
          <a:noFill/>
        </p:spPr>
      </p:pic>
      <p:pic>
        <p:nvPicPr>
          <p:cNvPr id="4" name="Picture 2" descr="http://cdn.bulbagarden.net/media/upload/6/63/GastlyBaseSet50.jpg"/>
          <p:cNvPicPr>
            <a:picLocks noChangeAspect="1" noChangeArrowheads="1"/>
          </p:cNvPicPr>
          <p:nvPr/>
        </p:nvPicPr>
        <p:blipFill>
          <a:blip r:embed="rId4" cstate="screen"/>
          <a:srcRect/>
          <a:stretch>
            <a:fillRect/>
          </a:stretch>
        </p:blipFill>
        <p:spPr bwMode="auto">
          <a:xfrm rot="21317873">
            <a:off x="625145" y="515119"/>
            <a:ext cx="2857500" cy="3962401"/>
          </a:xfrm>
          <a:prstGeom prst="rect">
            <a:avLst/>
          </a:prstGeom>
          <a:noFill/>
        </p:spPr>
      </p:pic>
      <p:pic>
        <p:nvPicPr>
          <p:cNvPr id="5" name="Picture 2" descr="http://cdn.bulbagarden.net/media/upload/6/63/GastlyBaseSet50.jpg"/>
          <p:cNvPicPr>
            <a:picLocks noChangeAspect="1" noChangeArrowheads="1"/>
          </p:cNvPicPr>
          <p:nvPr/>
        </p:nvPicPr>
        <p:blipFill>
          <a:blip r:embed="rId4" cstate="screen"/>
          <a:srcRect/>
          <a:stretch>
            <a:fillRect/>
          </a:stretch>
        </p:blipFill>
        <p:spPr bwMode="auto">
          <a:xfrm>
            <a:off x="755576" y="620688"/>
            <a:ext cx="2857500" cy="3962401"/>
          </a:xfrm>
          <a:prstGeom prst="rect">
            <a:avLst/>
          </a:prstGeom>
          <a:noFill/>
        </p:spPr>
      </p:pic>
      <p:sp>
        <p:nvSpPr>
          <p:cNvPr id="6" name="矩形 5"/>
          <p:cNvSpPr/>
          <p:nvPr/>
        </p:nvSpPr>
        <p:spPr>
          <a:xfrm>
            <a:off x="3779912" y="332656"/>
            <a:ext cx="5040560" cy="2246769"/>
          </a:xfrm>
          <a:prstGeom prst="rect">
            <a:avLst/>
          </a:prstGeom>
        </p:spPr>
        <p:txBody>
          <a:bodyPr wrap="square">
            <a:spAutoFit/>
          </a:bodyPr>
          <a:lstStyle/>
          <a:p>
            <a:r>
              <a:rPr lang="en-US" altLang="zh-TW" sz="2800" b="1" u="sng" dirty="0" smtClean="0">
                <a:solidFill>
                  <a:srgbClr val="FF0000"/>
                </a:solidFill>
                <a:latin typeface="微軟正黑體" pitchFamily="34" charset="-120"/>
                <a:ea typeface="微軟正黑體" pitchFamily="34" charset="-120"/>
              </a:rPr>
              <a:t>1996</a:t>
            </a:r>
            <a:r>
              <a:rPr lang="zh-TW" altLang="en-US" sz="2800" b="1" u="sng" dirty="0" smtClean="0">
                <a:solidFill>
                  <a:srgbClr val="FF0000"/>
                </a:solidFill>
                <a:latin typeface="微軟正黑體" pitchFamily="34" charset="-120"/>
                <a:ea typeface="微軟正黑體" pitchFamily="34" charset="-120"/>
              </a:rPr>
              <a:t>年</a:t>
            </a:r>
            <a:r>
              <a:rPr lang="en-US" altLang="zh-TW" sz="2800" b="1" u="sng" dirty="0" smtClean="0">
                <a:solidFill>
                  <a:srgbClr val="FF0000"/>
                </a:solidFill>
                <a:latin typeface="微軟正黑體" pitchFamily="34" charset="-120"/>
                <a:ea typeface="微軟正黑體" pitchFamily="34" charset="-120"/>
              </a:rPr>
              <a:t>10</a:t>
            </a:r>
            <a:r>
              <a:rPr lang="zh-TW" altLang="en-US" sz="2800" b="1" u="sng" dirty="0" smtClean="0">
                <a:solidFill>
                  <a:srgbClr val="FF0000"/>
                </a:solidFill>
                <a:latin typeface="微軟正黑體" pitchFamily="34" charset="-120"/>
                <a:ea typeface="微軟正黑體" pitchFamily="34" charset="-120"/>
              </a:rPr>
              <a:t>月</a:t>
            </a:r>
            <a:r>
              <a:rPr lang="en-US" altLang="zh-TW" sz="2800" b="1" u="sng" dirty="0" smtClean="0">
                <a:solidFill>
                  <a:srgbClr val="FF0000"/>
                </a:solidFill>
                <a:latin typeface="微軟正黑體" pitchFamily="34" charset="-120"/>
                <a:ea typeface="微軟正黑體" pitchFamily="34" charset="-120"/>
              </a:rPr>
              <a:t>20</a:t>
            </a:r>
            <a:r>
              <a:rPr lang="zh-TW" altLang="en-US" sz="2800" b="1" u="sng" dirty="0" smtClean="0">
                <a:solidFill>
                  <a:srgbClr val="FF0000"/>
                </a:solidFill>
                <a:latin typeface="微軟正黑體" pitchFamily="34" charset="-120"/>
                <a:ea typeface="微軟正黑體" pitchFamily="34" charset="-120"/>
              </a:rPr>
              <a:t>日</a:t>
            </a:r>
            <a:r>
              <a:rPr lang="zh-TW" altLang="en-US" sz="2800" dirty="0" smtClean="0">
                <a:latin typeface="微軟正黑體" pitchFamily="34" charset="-120"/>
                <a:ea typeface="微軟正黑體" pitchFamily="34" charset="-120"/>
              </a:rPr>
              <a:t>，神奇寶貝卡片遊戲於日本誕生了。</a:t>
            </a:r>
          </a:p>
          <a:p>
            <a:r>
              <a:rPr lang="zh-TW" altLang="en-US" sz="2800" dirty="0" smtClean="0">
                <a:latin typeface="微軟正黑體" pitchFamily="34" charset="-120"/>
                <a:ea typeface="微軟正黑體" pitchFamily="34" charset="-120"/>
              </a:rPr>
              <a:t>由於遊戲卡匣的轟動，因此在八個月後推出首套卡組「神奇寶貝卡片遊戲」。</a:t>
            </a:r>
          </a:p>
        </p:txBody>
      </p:sp>
      <p:sp>
        <p:nvSpPr>
          <p:cNvPr id="7" name="矩形 6"/>
          <p:cNvSpPr/>
          <p:nvPr/>
        </p:nvSpPr>
        <p:spPr>
          <a:xfrm>
            <a:off x="395536" y="4869160"/>
            <a:ext cx="4572000" cy="1384995"/>
          </a:xfrm>
          <a:prstGeom prst="rect">
            <a:avLst/>
          </a:prstGeom>
        </p:spPr>
        <p:txBody>
          <a:bodyPr>
            <a:spAutoFit/>
          </a:bodyPr>
          <a:lstStyle/>
          <a:p>
            <a:r>
              <a:rPr lang="zh-TW" altLang="en-US" sz="2800" dirty="0" smtClean="0">
                <a:latin typeface="微軟正黑體" pitchFamily="34" charset="-120"/>
                <a:ea typeface="微軟正黑體" pitchFamily="34" charset="-120"/>
              </a:rPr>
              <a:t>目前合計總共有超過</a:t>
            </a:r>
            <a:r>
              <a:rPr lang="en-US" altLang="zh-TW" sz="2800" dirty="0" smtClean="0">
                <a:latin typeface="微軟正黑體" pitchFamily="34" charset="-120"/>
                <a:ea typeface="微軟正黑體" pitchFamily="34" charset="-120"/>
              </a:rPr>
              <a:t>2000</a:t>
            </a:r>
            <a:r>
              <a:rPr lang="zh-TW" altLang="en-US" sz="2800" dirty="0" smtClean="0">
                <a:latin typeface="微軟正黑體" pitchFamily="34" charset="-120"/>
                <a:ea typeface="微軟正黑體" pitchFamily="34" charset="-120"/>
              </a:rPr>
              <a:t>種類以上的 集換式戰鬥卡片，發售數量也超過</a:t>
            </a:r>
            <a:r>
              <a:rPr lang="en-US" altLang="zh-TW" sz="2800" dirty="0" smtClean="0">
                <a:latin typeface="微軟正黑體" pitchFamily="34" charset="-120"/>
                <a:ea typeface="微軟正黑體" pitchFamily="34" charset="-120"/>
              </a:rPr>
              <a:t>200</a:t>
            </a:r>
            <a:r>
              <a:rPr lang="zh-TW" altLang="en-US" sz="2800" dirty="0" smtClean="0">
                <a:latin typeface="微軟正黑體" pitchFamily="34" charset="-120"/>
                <a:ea typeface="微軟正黑體" pitchFamily="34" charset="-120"/>
              </a:rPr>
              <a:t>億張。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
                                        <p:tgtEl>
                                          <p:spTgt spid="43010"/>
                                        </p:tgtEl>
                                      </p:cBhvr>
                                    </p:animEffect>
                                    <p:anim calcmode="lin" valueType="num">
                                      <p:cBhvr>
                                        <p:cTn id="8" dur="200" fill="hold"/>
                                        <p:tgtEl>
                                          <p:spTgt spid="43010"/>
                                        </p:tgtEl>
                                        <p:attrNameLst>
                                          <p:attrName>ppt_x</p:attrName>
                                        </p:attrNameLst>
                                      </p:cBhvr>
                                      <p:tavLst>
                                        <p:tav tm="0">
                                          <p:val>
                                            <p:strVal val="#ppt_x"/>
                                          </p:val>
                                        </p:tav>
                                        <p:tav tm="100000">
                                          <p:val>
                                            <p:strVal val="#ppt_x"/>
                                          </p:val>
                                        </p:tav>
                                      </p:tavLst>
                                    </p:anim>
                                    <p:anim calcmode="lin" valueType="num">
                                      <p:cBhvr>
                                        <p:cTn id="9" dur="200" fill="hold"/>
                                        <p:tgtEl>
                                          <p:spTgt spid="43010"/>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430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430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3"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
                                        <p:tgtEl>
                                          <p:spTgt spid="4"/>
                                        </p:tgtEl>
                                      </p:cBhvr>
                                    </p:animEffect>
                                    <p:anim calcmode="lin" valueType="num">
                                      <p:cBhvr>
                                        <p:cTn id="24" dur="200" fill="hold"/>
                                        <p:tgtEl>
                                          <p:spTgt spid="4"/>
                                        </p:tgtEl>
                                        <p:attrNameLst>
                                          <p:attrName>ppt_x</p:attrName>
                                        </p:attrNameLst>
                                      </p:cBhvr>
                                      <p:tavLst>
                                        <p:tav tm="0">
                                          <p:val>
                                            <p:strVal val="#ppt_x"/>
                                          </p:val>
                                        </p:tav>
                                        <p:tav tm="100000">
                                          <p:val>
                                            <p:strVal val="#ppt_x"/>
                                          </p:val>
                                        </p:tav>
                                      </p:tavLst>
                                    </p:anim>
                                    <p:anim calcmode="lin" valueType="num">
                                      <p:cBhvr>
                                        <p:cTn id="25" dur="200" fill="hold"/>
                                        <p:tgtEl>
                                          <p:spTgt spid="4"/>
                                        </p:tgtEl>
                                        <p:attrNameLst>
                                          <p:attrName>ppt_y</p:attrName>
                                        </p:attrNameLst>
                                      </p:cBhvr>
                                      <p:tavLst>
                                        <p:tav tm="0">
                                          <p:val>
                                            <p:strVal val="#ppt_y+0.31"/>
                                          </p:val>
                                        </p:tav>
                                        <p:tav tm="100000">
                                          <p:val>
                                            <p:strVal val="#ppt_y+0.31"/>
                                          </p:val>
                                        </p:tav>
                                      </p:tavLst>
                                    </p:anim>
                                    <p:anim calcmode="lin" valueType="num">
                                      <p:cBhvr>
                                        <p:cTn id="26"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1000"/>
                            </p:stCondLst>
                            <p:childTnLst>
                              <p:par>
                                <p:cTn id="29" presetID="43"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
                                        <p:tgtEl>
                                          <p:spTgt spid="5"/>
                                        </p:tgtEl>
                                      </p:cBhvr>
                                    </p:animEffect>
                                    <p:anim calcmode="lin" valueType="num">
                                      <p:cBhvr>
                                        <p:cTn id="32" dur="200" fill="hold"/>
                                        <p:tgtEl>
                                          <p:spTgt spid="5"/>
                                        </p:tgtEl>
                                        <p:attrNameLst>
                                          <p:attrName>ppt_x</p:attrName>
                                        </p:attrNameLst>
                                      </p:cBhvr>
                                      <p:tavLst>
                                        <p:tav tm="0">
                                          <p:val>
                                            <p:strVal val="#ppt_x"/>
                                          </p:val>
                                        </p:tav>
                                        <p:tav tm="100000">
                                          <p:val>
                                            <p:strVal val="#ppt_x"/>
                                          </p:val>
                                        </p:tav>
                                      </p:tavLst>
                                    </p:anim>
                                    <p:anim calcmode="lin" valueType="num">
                                      <p:cBhvr>
                                        <p:cTn id="33" dur="200" fill="hold"/>
                                        <p:tgtEl>
                                          <p:spTgt spid="5"/>
                                        </p:tgtEl>
                                        <p:attrNameLst>
                                          <p:attrName>ppt_y</p:attrName>
                                        </p:attrNameLst>
                                      </p:cBhvr>
                                      <p:tavLst>
                                        <p:tav tm="0">
                                          <p:val>
                                            <p:strVal val="#ppt_y+0.31"/>
                                          </p:val>
                                        </p:tav>
                                        <p:tav tm="100000">
                                          <p:val>
                                            <p:strVal val="#ppt_y+0.31"/>
                                          </p:val>
                                        </p:tav>
                                      </p:tavLst>
                                    </p:anim>
                                    <p:anim calcmode="lin" valueType="num">
                                      <p:cBhvr>
                                        <p:cTn id="34" dur="300" decel="50000" fill="hold">
                                          <p:stCondLst>
                                            <p:cond delay="2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300" decel="50000" fill="hold">
                                          <p:stCondLst>
                                            <p:cond delay="2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 calcmode="lin" valueType="num">
                                      <p:cBhvr additive="base">
                                        <p:cTn id="4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pic>
        <p:nvPicPr>
          <p:cNvPr id="32772" name="Picture 4" descr="http://www.tudou-tw.com/ProductImages/DescriptionImages/edc1de46-1cab-4208-9b29-377822967b9a.jpg"/>
          <p:cNvPicPr>
            <a:picLocks noChangeAspect="1" noChangeArrowheads="1"/>
          </p:cNvPicPr>
          <p:nvPr/>
        </p:nvPicPr>
        <p:blipFill>
          <a:blip r:embed="rId3" cstate="screen"/>
          <a:srcRect/>
          <a:stretch>
            <a:fillRect/>
          </a:stretch>
        </p:blipFill>
        <p:spPr bwMode="auto">
          <a:xfrm>
            <a:off x="2614613" y="254098"/>
            <a:ext cx="3914775" cy="5191126"/>
          </a:xfrm>
          <a:prstGeom prst="rect">
            <a:avLst/>
          </a:prstGeom>
          <a:noFill/>
        </p:spPr>
      </p:pic>
      <p:sp>
        <p:nvSpPr>
          <p:cNvPr id="4" name="矩形 3"/>
          <p:cNvSpPr/>
          <p:nvPr/>
        </p:nvSpPr>
        <p:spPr>
          <a:xfrm>
            <a:off x="251520" y="5592142"/>
            <a:ext cx="8640960" cy="1077218"/>
          </a:xfrm>
          <a:prstGeom prst="rect">
            <a:avLst/>
          </a:prstGeom>
        </p:spPr>
        <p:txBody>
          <a:bodyPr wrap="square">
            <a:spAutoFit/>
          </a:bodyPr>
          <a:lstStyle/>
          <a:p>
            <a:r>
              <a:rPr lang="zh-TW" altLang="en-US" sz="3200" dirty="0" smtClean="0">
                <a:latin typeface="微軟正黑體" pitchFamily="34" charset="-120"/>
                <a:ea typeface="微軟正黑體" pitchFamily="34" charset="-120"/>
              </a:rPr>
              <a:t>神奇寶貝動畫來源於神奇寶貝的遊戲，從</a:t>
            </a:r>
            <a:r>
              <a:rPr lang="en-US" altLang="zh-TW" sz="3200" b="1" u="sng" dirty="0" smtClean="0">
                <a:solidFill>
                  <a:srgbClr val="FF0000"/>
                </a:solidFill>
                <a:latin typeface="微軟正黑體" pitchFamily="34" charset="-120"/>
                <a:ea typeface="微軟正黑體" pitchFamily="34" charset="-120"/>
              </a:rPr>
              <a:t>1997</a:t>
            </a:r>
            <a:r>
              <a:rPr lang="zh-TW" altLang="en-US" sz="3200" b="1" u="sng" dirty="0" smtClean="0">
                <a:solidFill>
                  <a:srgbClr val="FF0000"/>
                </a:solidFill>
                <a:latin typeface="微軟正黑體" pitchFamily="34" charset="-120"/>
                <a:ea typeface="微軟正黑體" pitchFamily="34" charset="-120"/>
              </a:rPr>
              <a:t>年</a:t>
            </a:r>
            <a:r>
              <a:rPr lang="en-US" altLang="zh-TW" sz="3200" b="1" u="sng" dirty="0" smtClean="0">
                <a:solidFill>
                  <a:srgbClr val="FF0000"/>
                </a:solidFill>
                <a:latin typeface="微軟正黑體" pitchFamily="34" charset="-120"/>
                <a:ea typeface="微軟正黑體" pitchFamily="34" charset="-120"/>
              </a:rPr>
              <a:t>4</a:t>
            </a:r>
            <a:r>
              <a:rPr lang="zh-TW" altLang="en-US" sz="3200" b="1" u="sng" dirty="0" smtClean="0">
                <a:solidFill>
                  <a:srgbClr val="FF0000"/>
                </a:solidFill>
                <a:latin typeface="微軟正黑體" pitchFamily="34" charset="-120"/>
                <a:ea typeface="微軟正黑體" pitchFamily="34" charset="-120"/>
              </a:rPr>
              <a:t>月</a:t>
            </a:r>
            <a:r>
              <a:rPr lang="en-US" altLang="zh-TW" sz="3200" b="1" u="sng" dirty="0" smtClean="0">
                <a:solidFill>
                  <a:srgbClr val="FF0000"/>
                </a:solidFill>
                <a:latin typeface="微軟正黑體" pitchFamily="34" charset="-120"/>
                <a:ea typeface="微軟正黑體" pitchFamily="34" charset="-120"/>
              </a:rPr>
              <a:t>1</a:t>
            </a:r>
            <a:r>
              <a:rPr lang="zh-TW" altLang="en-US" sz="3200" b="1" u="sng" dirty="0" smtClean="0">
                <a:solidFill>
                  <a:srgbClr val="FF0000"/>
                </a:solidFill>
                <a:latin typeface="微軟正黑體" pitchFamily="34" charset="-120"/>
                <a:ea typeface="微軟正黑體" pitchFamily="34" charset="-120"/>
              </a:rPr>
              <a:t>日</a:t>
            </a:r>
            <a:r>
              <a:rPr lang="zh-TW" altLang="en-US" sz="3200" dirty="0" smtClean="0">
                <a:latin typeface="微軟正黑體" pitchFamily="34" charset="-120"/>
                <a:ea typeface="微軟正黑體" pitchFamily="34" charset="-120"/>
              </a:rPr>
              <a:t>開始在東京電視台播出。</a:t>
            </a:r>
            <a:endParaRPr lang="zh-TW" altLang="en-US" sz="32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2" name="矩形 1"/>
          <p:cNvSpPr/>
          <p:nvPr/>
        </p:nvSpPr>
        <p:spPr>
          <a:xfrm>
            <a:off x="5076056" y="404664"/>
            <a:ext cx="3672408" cy="6017032"/>
          </a:xfrm>
          <a:prstGeom prst="rect">
            <a:avLst/>
          </a:prstGeom>
        </p:spPr>
        <p:txBody>
          <a:bodyPr wrap="square">
            <a:spAutoFit/>
          </a:bodyPr>
          <a:lstStyle/>
          <a:p>
            <a:pPr>
              <a:lnSpc>
                <a:spcPts val="4200"/>
              </a:lnSpc>
            </a:pPr>
            <a:r>
              <a:rPr lang="zh-TW" altLang="en-US" sz="2800" dirty="0" smtClean="0">
                <a:latin typeface="微軟正黑體" pitchFamily="34" charset="-120"/>
                <a:ea typeface="微軟正黑體" pitchFamily="34" charset="-120"/>
              </a:rPr>
              <a:t>尤其自從</a:t>
            </a:r>
            <a:r>
              <a:rPr lang="en-US" altLang="zh-TW" sz="2800" dirty="0" smtClean="0">
                <a:latin typeface="微軟正黑體" pitchFamily="34" charset="-120"/>
                <a:ea typeface="微軟正黑體" pitchFamily="34" charset="-120"/>
              </a:rPr>
              <a:t>1998</a:t>
            </a:r>
            <a:r>
              <a:rPr lang="zh-TW" altLang="en-US" sz="2800" dirty="0" smtClean="0">
                <a:latin typeface="微軟正黑體" pitchFamily="34" charset="-120"/>
                <a:ea typeface="微軟正黑體" pitchFamily="34" charset="-120"/>
              </a:rPr>
              <a:t>年</a:t>
            </a:r>
            <a:r>
              <a:rPr lang="en-US" altLang="zh-TW" sz="2800" dirty="0" smtClean="0">
                <a:latin typeface="微軟正黑體" pitchFamily="34" charset="-120"/>
                <a:ea typeface="微軟正黑體" pitchFamily="34" charset="-120"/>
              </a:rPr>
              <a:t>7</a:t>
            </a:r>
            <a:r>
              <a:rPr lang="zh-TW" altLang="en-US" sz="2800" dirty="0" smtClean="0">
                <a:latin typeface="微軟正黑體" pitchFamily="34" charset="-120"/>
                <a:ea typeface="微軟正黑體" pitchFamily="34" charset="-120"/>
              </a:rPr>
              <a:t>月在日本公開的「超夢的逆襲」首部電影推出當時，總計全世界共突破了相當於</a:t>
            </a:r>
            <a:r>
              <a:rPr lang="zh-TW" altLang="en-US" sz="2800" b="1" u="sng" dirty="0" smtClean="0">
                <a:solidFill>
                  <a:srgbClr val="FF0000"/>
                </a:solidFill>
                <a:latin typeface="微軟正黑體" pitchFamily="34" charset="-120"/>
                <a:ea typeface="微軟正黑體" pitchFamily="34" charset="-120"/>
              </a:rPr>
              <a:t>新台幣</a:t>
            </a:r>
            <a:r>
              <a:rPr lang="en-US" altLang="zh-TW" sz="2800" b="1" u="sng" dirty="0" smtClean="0">
                <a:solidFill>
                  <a:srgbClr val="FF0000"/>
                </a:solidFill>
                <a:latin typeface="微軟正黑體" pitchFamily="34" charset="-120"/>
                <a:ea typeface="微軟正黑體" pitchFamily="34" charset="-120"/>
              </a:rPr>
              <a:t>6</a:t>
            </a:r>
            <a:r>
              <a:rPr lang="zh-TW" altLang="en-US" sz="2800" b="1" u="sng" dirty="0" smtClean="0">
                <a:solidFill>
                  <a:srgbClr val="FF0000"/>
                </a:solidFill>
                <a:latin typeface="微軟正黑體" pitchFamily="34" charset="-120"/>
                <a:ea typeface="微軟正黑體" pitchFamily="34" charset="-120"/>
              </a:rPr>
              <a:t>億元</a:t>
            </a:r>
            <a:r>
              <a:rPr lang="zh-TW" altLang="en-US" sz="2800" dirty="0" smtClean="0">
                <a:latin typeface="微軟正黑體" pitchFamily="34" charset="-120"/>
                <a:ea typeface="微軟正黑體" pitchFamily="34" charset="-120"/>
              </a:rPr>
              <a:t>的動畫界震撼佳績。而日本每部</a:t>
            </a:r>
            <a:r>
              <a:rPr lang="zh-TW" altLang="en-US" sz="2800" b="1" u="sng" dirty="0" smtClean="0">
                <a:solidFill>
                  <a:srgbClr val="FF0000"/>
                </a:solidFill>
                <a:latin typeface="微軟正黑體" pitchFamily="34" charset="-120"/>
                <a:ea typeface="微軟正黑體" pitchFamily="34" charset="-120"/>
              </a:rPr>
              <a:t>平均票房約</a:t>
            </a:r>
            <a:r>
              <a:rPr lang="en-US" altLang="zh-TW" sz="2800" b="1" u="sng" dirty="0" smtClean="0">
                <a:solidFill>
                  <a:srgbClr val="FF0000"/>
                </a:solidFill>
                <a:latin typeface="微軟正黑體" pitchFamily="34" charset="-120"/>
                <a:ea typeface="微軟正黑體" pitchFamily="34" charset="-120"/>
              </a:rPr>
              <a:t>40</a:t>
            </a:r>
            <a:r>
              <a:rPr lang="zh-TW" altLang="en-US" sz="2800" b="1" u="sng" dirty="0" smtClean="0">
                <a:solidFill>
                  <a:srgbClr val="FF0000"/>
                </a:solidFill>
                <a:latin typeface="微軟正黑體" pitchFamily="34" charset="-120"/>
                <a:ea typeface="微軟正黑體" pitchFamily="34" charset="-120"/>
              </a:rPr>
              <a:t>億日圓</a:t>
            </a:r>
            <a:r>
              <a:rPr lang="zh-TW" altLang="en-US" sz="2800" dirty="0" smtClean="0">
                <a:latin typeface="微軟正黑體" pitchFamily="34" charset="-120"/>
                <a:ea typeface="微軟正黑體" pitchFamily="34" charset="-120"/>
              </a:rPr>
              <a:t>，總計在日本看過神奇寶貝電影的觀眾數達到</a:t>
            </a:r>
            <a:r>
              <a:rPr lang="en-US" altLang="zh-TW" sz="2800" b="1" u="sng" dirty="0" smtClean="0">
                <a:solidFill>
                  <a:srgbClr val="FF0000"/>
                </a:solidFill>
                <a:latin typeface="微軟正黑體" pitchFamily="34" charset="-120"/>
                <a:ea typeface="微軟正黑體" pitchFamily="34" charset="-120"/>
              </a:rPr>
              <a:t>3000</a:t>
            </a:r>
            <a:r>
              <a:rPr lang="zh-TW" altLang="en-US" sz="2800" b="1" u="sng" dirty="0" smtClean="0">
                <a:solidFill>
                  <a:srgbClr val="FF0000"/>
                </a:solidFill>
                <a:latin typeface="微軟正黑體" pitchFamily="34" charset="-120"/>
                <a:ea typeface="微軟正黑體" pitchFamily="34" charset="-120"/>
              </a:rPr>
              <a:t>萬人次以上</a:t>
            </a:r>
            <a:r>
              <a:rPr lang="zh-TW" altLang="en-US" sz="2800" dirty="0" smtClean="0">
                <a:latin typeface="微軟正黑體" pitchFamily="34" charset="-120"/>
                <a:ea typeface="微軟正黑體" pitchFamily="34" charset="-120"/>
              </a:rPr>
              <a:t>。</a:t>
            </a:r>
          </a:p>
        </p:txBody>
      </p:sp>
      <p:pic>
        <p:nvPicPr>
          <p:cNvPr id="44034" name="Picture 2" descr="http://e.blog.xuite.net/e/7/d/0/23232957/blog_1872392/txt/59471968/0.jpg"/>
          <p:cNvPicPr>
            <a:picLocks noChangeAspect="1" noChangeArrowheads="1"/>
          </p:cNvPicPr>
          <p:nvPr/>
        </p:nvPicPr>
        <p:blipFill>
          <a:blip r:embed="rId3" cstate="screen"/>
          <a:srcRect/>
          <a:stretch>
            <a:fillRect/>
          </a:stretch>
        </p:blipFill>
        <p:spPr bwMode="auto">
          <a:xfrm>
            <a:off x="395536" y="398660"/>
            <a:ext cx="4464496" cy="61792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2" name="矩形 1"/>
          <p:cNvSpPr/>
          <p:nvPr/>
        </p:nvSpPr>
        <p:spPr>
          <a:xfrm>
            <a:off x="467544" y="476672"/>
            <a:ext cx="8280920" cy="2246769"/>
          </a:xfrm>
          <a:prstGeom prst="rect">
            <a:avLst/>
          </a:prstGeom>
        </p:spPr>
        <p:txBody>
          <a:bodyPr wrap="square">
            <a:spAutoFit/>
          </a:bodyPr>
          <a:lstStyle/>
          <a:p>
            <a:pPr>
              <a:lnSpc>
                <a:spcPts val="4200"/>
              </a:lnSpc>
            </a:pPr>
            <a:r>
              <a:rPr lang="zh-TW" altLang="en-US" sz="2800" dirty="0" smtClean="0">
                <a:latin typeface="微軟正黑體" pitchFamily="34" charset="-120"/>
                <a:ea typeface="微軟正黑體" pitchFamily="34" charset="-120"/>
              </a:rPr>
              <a:t>此外，於</a:t>
            </a:r>
            <a:r>
              <a:rPr lang="en-US" altLang="zh-TW" sz="2800" dirty="0" smtClean="0">
                <a:latin typeface="微軟正黑體" pitchFamily="34" charset="-120"/>
                <a:ea typeface="微軟正黑體" pitchFamily="34" charset="-120"/>
              </a:rPr>
              <a:t>2005</a:t>
            </a:r>
            <a:r>
              <a:rPr lang="zh-TW" altLang="en-US" sz="2800" dirty="0" smtClean="0">
                <a:latin typeface="微軟正黑體" pitchFamily="34" charset="-120"/>
                <a:ea typeface="微軟正黑體" pitchFamily="34" charset="-120"/>
              </a:rPr>
              <a:t>年</a:t>
            </a:r>
            <a:r>
              <a:rPr lang="en-US" altLang="zh-TW" sz="2800" dirty="0" smtClean="0">
                <a:latin typeface="微軟正黑體" pitchFamily="34" charset="-120"/>
                <a:ea typeface="微軟正黑體" pitchFamily="34" charset="-120"/>
              </a:rPr>
              <a:t>3</a:t>
            </a:r>
            <a:r>
              <a:rPr lang="zh-TW" altLang="en-US" sz="2800" dirty="0" smtClean="0">
                <a:latin typeface="微軟正黑體" pitchFamily="34" charset="-120"/>
                <a:ea typeface="微軟正黑體" pitchFamily="34" charset="-120"/>
              </a:rPr>
              <a:t>月在日本名古屋的神奇寶貝樂園（</a:t>
            </a:r>
            <a:r>
              <a:rPr lang="en-US" altLang="zh-TW" sz="2800" dirty="0" smtClean="0">
                <a:latin typeface="微軟正黑體" pitchFamily="34" charset="-120"/>
                <a:ea typeface="微軟正黑體" pitchFamily="34" charset="-120"/>
              </a:rPr>
              <a:t>POKEPARK</a:t>
            </a:r>
            <a:r>
              <a:rPr lang="zh-TW" altLang="en-US" sz="2800" dirty="0" smtClean="0">
                <a:latin typeface="微軟正黑體" pitchFamily="34" charset="-120"/>
                <a:ea typeface="微軟正黑體" pitchFamily="34" charset="-120"/>
              </a:rPr>
              <a:t>）推出史無前例的</a:t>
            </a:r>
            <a:r>
              <a:rPr lang="zh-TW" altLang="en-US" sz="2800" b="1" u="sng" dirty="0" smtClean="0">
                <a:solidFill>
                  <a:srgbClr val="FF0000"/>
                </a:solidFill>
                <a:latin typeface="微軟正黑體" pitchFamily="34" charset="-120"/>
                <a:ea typeface="微軟正黑體" pitchFamily="34" charset="-120"/>
              </a:rPr>
              <a:t>全</a:t>
            </a:r>
            <a:r>
              <a:rPr lang="en-US" altLang="zh-TW" sz="2800" b="1" u="sng" dirty="0" smtClean="0">
                <a:solidFill>
                  <a:srgbClr val="FF0000"/>
                </a:solidFill>
                <a:latin typeface="微軟正黑體" pitchFamily="34" charset="-120"/>
                <a:ea typeface="微軟正黑體" pitchFamily="34" charset="-120"/>
              </a:rPr>
              <a:t>3D</a:t>
            </a:r>
            <a:r>
              <a:rPr lang="zh-TW" altLang="en-US" sz="2800" b="1" u="sng" dirty="0" smtClean="0">
                <a:solidFill>
                  <a:srgbClr val="FF0000"/>
                </a:solidFill>
                <a:latin typeface="微軟正黑體" pitchFamily="34" charset="-120"/>
                <a:ea typeface="微軟正黑體" pitchFamily="34" charset="-120"/>
              </a:rPr>
              <a:t>立體短篇電影</a:t>
            </a:r>
            <a:r>
              <a:rPr lang="zh-TW" altLang="en-US" sz="2800" dirty="0" smtClean="0">
                <a:latin typeface="微軟正黑體" pitchFamily="34" charset="-120"/>
                <a:ea typeface="微軟正黑體" pitchFamily="34" charset="-120"/>
              </a:rPr>
              <a:t>「尋找夢幻！」 ，而甚至在日本</a:t>
            </a:r>
            <a:r>
              <a:rPr lang="en-US" altLang="zh-TW" sz="2800" dirty="0" smtClean="0">
                <a:latin typeface="微軟正黑體" pitchFamily="34" charset="-120"/>
                <a:ea typeface="微軟正黑體" pitchFamily="34" charset="-120"/>
              </a:rPr>
              <a:t>ANA</a:t>
            </a:r>
            <a:r>
              <a:rPr lang="zh-TW" altLang="en-US" sz="2800" dirty="0" smtClean="0">
                <a:latin typeface="微軟正黑體" pitchFamily="34" charset="-120"/>
                <a:ea typeface="微軟正黑體" pitchFamily="34" charset="-120"/>
              </a:rPr>
              <a:t>航空飛機上，也有專屬的神奇寶貝特別短篇電影播放。</a:t>
            </a:r>
            <a:endParaRPr lang="zh-TW" altLang="en-US" sz="2800" dirty="0">
              <a:latin typeface="微軟正黑體" pitchFamily="34" charset="-120"/>
              <a:ea typeface="微軟正黑體" pitchFamily="34" charset="-120"/>
            </a:endParaRPr>
          </a:p>
        </p:txBody>
      </p:sp>
      <p:pic>
        <p:nvPicPr>
          <p:cNvPr id="54274" name="Picture 2" descr="http://www.pikatw.com/n1e/twppb_31.jpg"/>
          <p:cNvPicPr>
            <a:picLocks noChangeAspect="1" noChangeArrowheads="1"/>
          </p:cNvPicPr>
          <p:nvPr/>
        </p:nvPicPr>
        <p:blipFill>
          <a:blip r:embed="rId3" cstate="screen"/>
          <a:srcRect/>
          <a:stretch>
            <a:fillRect/>
          </a:stretch>
        </p:blipFill>
        <p:spPr bwMode="auto">
          <a:xfrm>
            <a:off x="467543" y="3068960"/>
            <a:ext cx="8269223" cy="341875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2" name="矩形 1"/>
          <p:cNvSpPr/>
          <p:nvPr/>
        </p:nvSpPr>
        <p:spPr>
          <a:xfrm>
            <a:off x="323528" y="332656"/>
            <a:ext cx="8352928" cy="6017032"/>
          </a:xfrm>
          <a:prstGeom prst="rect">
            <a:avLst/>
          </a:prstGeom>
        </p:spPr>
        <p:txBody>
          <a:bodyPr wrap="square">
            <a:spAutoFit/>
          </a:bodyPr>
          <a:lstStyle/>
          <a:p>
            <a:pPr>
              <a:lnSpc>
                <a:spcPts val="4200"/>
              </a:lnSpc>
            </a:pPr>
            <a:r>
              <a:rPr lang="zh-TW" altLang="en-US" sz="2800" dirty="0" smtClean="0">
                <a:latin typeface="微軟正黑體" pitchFamily="34" charset="-120"/>
                <a:ea typeface="微軟正黑體" pitchFamily="34" charset="-120"/>
              </a:rPr>
              <a:t>神奇寶貝之所以會暢銷，是因為它</a:t>
            </a:r>
            <a:r>
              <a:rPr lang="zh-TW" altLang="en-US" sz="2800" b="1" u="sng" dirty="0" smtClean="0">
                <a:solidFill>
                  <a:srgbClr val="FF0000"/>
                </a:solidFill>
                <a:latin typeface="微軟正黑體" pitchFamily="34" charset="-120"/>
                <a:ea typeface="微軟正黑體" pitchFamily="34" charset="-120"/>
              </a:rPr>
              <a:t>先出現遊戲</a:t>
            </a:r>
            <a:r>
              <a:rPr lang="zh-TW" altLang="en-US" sz="2800" dirty="0" smtClean="0">
                <a:latin typeface="微軟正黑體" pitchFamily="34" charset="-120"/>
                <a:ea typeface="微軟正黑體" pitchFamily="34" charset="-120"/>
              </a:rPr>
              <a:t>，而遊戲在各國賣得非常熱賣</a:t>
            </a:r>
            <a:r>
              <a:rPr lang="zh-TW" altLang="en-US" sz="2800" dirty="0" smtClean="0">
                <a:latin typeface="微軟正黑體" pitchFamily="34" charset="-120"/>
                <a:ea typeface="微軟正黑體" pitchFamily="34" charset="-120"/>
              </a:rPr>
              <a:t>，才</a:t>
            </a:r>
            <a:r>
              <a:rPr lang="zh-TW" altLang="en-US" sz="2800" dirty="0" smtClean="0">
                <a:latin typeface="微軟正黑體" pitchFamily="34" charset="-120"/>
                <a:ea typeface="微軟正黑體" pitchFamily="34" charset="-120"/>
              </a:rPr>
              <a:t>會讓動畫和其它商品也受到同部影響。</a:t>
            </a:r>
          </a:p>
          <a:p>
            <a:pPr>
              <a:lnSpc>
                <a:spcPts val="4200"/>
              </a:lnSpc>
            </a:pPr>
            <a:r>
              <a:rPr lang="zh-TW" altLang="en-US" sz="2800" dirty="0" smtClean="0">
                <a:latin typeface="微軟正黑體" pitchFamily="34" charset="-120"/>
                <a:ea typeface="微軟正黑體" pitchFamily="34" charset="-120"/>
              </a:rPr>
              <a:t>台灣</a:t>
            </a:r>
            <a:r>
              <a:rPr lang="zh-TW" altLang="en-US" sz="2800" dirty="0" smtClean="0">
                <a:latin typeface="微軟正黑體" pitchFamily="34" charset="-120"/>
                <a:ea typeface="微軟正黑體" pitchFamily="34" charset="-120"/>
              </a:rPr>
              <a:t>授權公司博英社副理黃頌舜說過：「神奇寶貝最好的地方在於，它是</a:t>
            </a:r>
            <a:r>
              <a:rPr lang="zh-TW" altLang="en-US" sz="2800" b="1" u="sng" dirty="0" smtClean="0">
                <a:solidFill>
                  <a:srgbClr val="FF0000"/>
                </a:solidFill>
                <a:latin typeface="微軟正黑體" pitchFamily="34" charset="-120"/>
                <a:ea typeface="微軟正黑體" pitchFamily="34" charset="-120"/>
              </a:rPr>
              <a:t>模仿動物</a:t>
            </a:r>
            <a:r>
              <a:rPr lang="zh-TW" altLang="en-US" sz="2800" b="1" u="sng" dirty="0" smtClean="0">
                <a:solidFill>
                  <a:srgbClr val="FF0000"/>
                </a:solidFill>
                <a:latin typeface="微軟正黑體" pitchFamily="34" charset="-120"/>
                <a:ea typeface="微軟正黑體" pitchFamily="34" charset="-120"/>
              </a:rPr>
              <a:t>的造型</a:t>
            </a:r>
            <a:r>
              <a:rPr lang="zh-TW" altLang="en-US" sz="2800" dirty="0" smtClean="0">
                <a:latin typeface="微軟正黑體" pitchFamily="34" charset="-120"/>
                <a:ea typeface="微軟正黑體" pitchFamily="34" charset="-120"/>
              </a:rPr>
              <a:t>，所以它很</a:t>
            </a:r>
            <a:r>
              <a:rPr lang="zh-TW" altLang="en-US" sz="2800" b="1" u="sng" dirty="0" smtClean="0">
                <a:solidFill>
                  <a:srgbClr val="FF0000"/>
                </a:solidFill>
                <a:latin typeface="微軟正黑體" pitchFamily="34" charset="-120"/>
                <a:ea typeface="微軟正黑體" pitchFamily="34" charset="-120"/>
              </a:rPr>
              <a:t>容易商品化</a:t>
            </a:r>
            <a:r>
              <a:rPr lang="zh-TW" altLang="en-US" sz="2800" dirty="0" smtClean="0">
                <a:latin typeface="微軟正黑體" pitchFamily="34" charset="-120"/>
                <a:ea typeface="微軟正黑體" pitchFamily="34" charset="-120"/>
              </a:rPr>
              <a:t>。」，而動物化的商品不只是小朋友喜歡</a:t>
            </a:r>
            <a:r>
              <a:rPr lang="zh-TW" altLang="en-US" sz="2800" dirty="0" smtClean="0">
                <a:latin typeface="微軟正黑體" pitchFamily="34" charset="-120"/>
                <a:ea typeface="微軟正黑體" pitchFamily="34" charset="-120"/>
              </a:rPr>
              <a:t>，連</a:t>
            </a:r>
            <a:r>
              <a:rPr lang="zh-TW" altLang="en-US" sz="2800" dirty="0" smtClean="0">
                <a:latin typeface="微軟正黑體" pitchFamily="34" charset="-120"/>
                <a:ea typeface="微軟正黑體" pitchFamily="34" charset="-120"/>
              </a:rPr>
              <a:t>成熟的女性也會想要買</a:t>
            </a:r>
            <a:r>
              <a:rPr lang="zh-TW" altLang="en-US" sz="2800" dirty="0" smtClean="0">
                <a:latin typeface="微軟正黑體" pitchFamily="34" charset="-120"/>
                <a:ea typeface="微軟正黑體" pitchFamily="34" charset="-120"/>
              </a:rPr>
              <a:t>下</a:t>
            </a:r>
            <a:endParaRPr lang="en-US" altLang="zh-TW" sz="2800" dirty="0" smtClean="0">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來</a:t>
            </a:r>
            <a:r>
              <a:rPr lang="zh-TW" altLang="en-US" sz="2800" dirty="0" smtClean="0">
                <a:latin typeface="微軟正黑體" pitchFamily="34" charset="-120"/>
                <a:ea typeface="微軟正黑體" pitchFamily="34" charset="-120"/>
              </a:rPr>
              <a:t>。跟 </a:t>
            </a:r>
            <a:r>
              <a:rPr lang="en-US" altLang="zh-TW" sz="2800" dirty="0" smtClean="0">
                <a:latin typeface="微軟正黑體" pitchFamily="34" charset="-120"/>
                <a:ea typeface="微軟正黑體" pitchFamily="34" charset="-120"/>
              </a:rPr>
              <a:t>Hello Kitty </a:t>
            </a:r>
            <a:r>
              <a:rPr lang="zh-TW" altLang="en-US" sz="2800" dirty="0" smtClean="0">
                <a:latin typeface="微軟正黑體" pitchFamily="34" charset="-120"/>
                <a:ea typeface="微軟正黑體" pitchFamily="34" charset="-120"/>
              </a:rPr>
              <a:t>最大的差異</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就是</a:t>
            </a:r>
            <a:r>
              <a:rPr lang="zh-TW" altLang="en-US" sz="2800" dirty="0" smtClean="0">
                <a:latin typeface="微軟正黑體" pitchFamily="34" charset="-120"/>
                <a:ea typeface="微軟正黑體" pitchFamily="34" charset="-120"/>
              </a:rPr>
              <a:t>神奇寶貝有</a:t>
            </a:r>
            <a:r>
              <a:rPr lang="zh-TW" altLang="en-US" sz="2800" dirty="0" smtClean="0">
                <a:latin typeface="微軟正黑體" pitchFamily="34" charset="-120"/>
                <a:ea typeface="微軟正黑體" pitchFamily="34" charset="-120"/>
              </a:rPr>
              <a:t>上百</a:t>
            </a:r>
            <a:r>
              <a:rPr lang="zh-TW" altLang="en-US" sz="2800" dirty="0" smtClean="0">
                <a:latin typeface="微軟正黑體" pitchFamily="34" charset="-120"/>
                <a:ea typeface="微軟正黑體" pitchFamily="34" charset="-120"/>
              </a:rPr>
              <a:t>種多，</a:t>
            </a:r>
            <a:r>
              <a:rPr lang="zh-TW" altLang="en-US" sz="2800" dirty="0" smtClean="0">
                <a:latin typeface="微軟正黑體" pitchFamily="34" charset="-120"/>
                <a:ea typeface="微軟正黑體" pitchFamily="34" charset="-120"/>
              </a:rPr>
              <a:t>所以</a:t>
            </a:r>
            <a:endParaRPr lang="en-US" altLang="zh-TW" sz="2800" dirty="0" smtClean="0">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商品</a:t>
            </a:r>
            <a:r>
              <a:rPr lang="zh-TW" altLang="en-US" sz="2800" dirty="0" smtClean="0">
                <a:latin typeface="微軟正黑體" pitchFamily="34" charset="-120"/>
                <a:ea typeface="微軟正黑體" pitchFamily="34" charset="-120"/>
              </a:rPr>
              <a:t>上不但比 </a:t>
            </a:r>
            <a:r>
              <a:rPr lang="en-US" altLang="zh-TW" sz="2800" dirty="0" smtClean="0">
                <a:latin typeface="微軟正黑體" pitchFamily="34" charset="-120"/>
                <a:ea typeface="微軟正黑體" pitchFamily="34" charset="-120"/>
              </a:rPr>
              <a:t>Hello Kitty </a:t>
            </a:r>
            <a:r>
              <a:rPr lang="zh-TW" altLang="en-US" sz="2800" b="1" u="sng" dirty="0" smtClean="0">
                <a:solidFill>
                  <a:srgbClr val="FF0000"/>
                </a:solidFill>
                <a:latin typeface="微軟正黑體" pitchFamily="34" charset="-120"/>
                <a:ea typeface="微軟正黑體" pitchFamily="34" charset="-120"/>
              </a:rPr>
              <a:t>多樣化</a:t>
            </a:r>
            <a:endParaRPr lang="en-US" altLang="zh-TW" sz="2800" b="1" u="sng" dirty="0" smtClean="0">
              <a:solidFill>
                <a:srgbClr val="FF0000"/>
              </a:solidFill>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還能賣出上百倍</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pic>
        <p:nvPicPr>
          <p:cNvPr id="45058" name="Picture 2" descr="http://www.gohappy.com.tw/images/product/74/2242636/2242636_3_1.jpg"/>
          <p:cNvPicPr>
            <a:picLocks noChangeAspect="1" noChangeArrowheads="1"/>
          </p:cNvPicPr>
          <p:nvPr/>
        </p:nvPicPr>
        <p:blipFill>
          <a:blip r:embed="rId3" cstate="print"/>
          <a:srcRect/>
          <a:stretch>
            <a:fillRect/>
          </a:stretch>
        </p:blipFill>
        <p:spPr bwMode="auto">
          <a:xfrm>
            <a:off x="5724128" y="3524250"/>
            <a:ext cx="3333750" cy="333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5" name="文字方塊 4"/>
          <p:cNvSpPr txBox="1"/>
          <p:nvPr/>
        </p:nvSpPr>
        <p:spPr>
          <a:xfrm>
            <a:off x="1940511" y="0"/>
            <a:ext cx="5262979"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宗教上的爭議</a:t>
            </a:r>
            <a:endParaRPr lang="zh-TW" altLang="en-US" sz="6600" dirty="0">
              <a:solidFill>
                <a:srgbClr val="0070C0"/>
              </a:solidFill>
              <a:latin typeface="華康飾藝體W5" pitchFamily="81" charset="-120"/>
              <a:ea typeface="華康飾藝體W5" pitchFamily="81" charset="-120"/>
            </a:endParaRPr>
          </a:p>
        </p:txBody>
      </p:sp>
      <p:sp>
        <p:nvSpPr>
          <p:cNvPr id="3" name="矩形 2"/>
          <p:cNvSpPr/>
          <p:nvPr/>
        </p:nvSpPr>
        <p:spPr>
          <a:xfrm>
            <a:off x="467544" y="1482023"/>
            <a:ext cx="8064896" cy="3891193"/>
          </a:xfrm>
          <a:prstGeom prst="rect">
            <a:avLst/>
          </a:prstGeom>
        </p:spPr>
        <p:txBody>
          <a:bodyPr wrap="square">
            <a:spAutoFit/>
          </a:bodyPr>
          <a:lstStyle/>
          <a:p>
            <a:pPr>
              <a:lnSpc>
                <a:spcPct val="150000"/>
              </a:lnSpc>
            </a:pPr>
            <a:r>
              <a:rPr lang="zh-TW" altLang="en-US" sz="2800" b="1" u="sng" dirty="0" smtClean="0">
                <a:latin typeface="微軟正黑體" pitchFamily="34" charset="-120"/>
                <a:ea typeface="微軟正黑體" pitchFamily="34" charset="-120"/>
              </a:rPr>
              <a:t>一、基督教的觀點</a:t>
            </a:r>
            <a:endParaRPr lang="en-US" altLang="zh-TW" sz="2800" b="1" u="sng" dirty="0" smtClean="0">
              <a:latin typeface="微軟正黑體" pitchFamily="34" charset="-120"/>
              <a:ea typeface="微軟正黑體" pitchFamily="34" charset="-120"/>
            </a:endParaRPr>
          </a:p>
          <a:p>
            <a:pPr>
              <a:lnSpc>
                <a:spcPct val="150000"/>
              </a:lnSpc>
            </a:pPr>
            <a:endParaRPr lang="zh-TW" altLang="en-US"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一些英國組織和美國的牧師認為神奇寶貝牽涉到靈界，即是含有「邪」的成分，當英國發行了</a:t>
            </a:r>
            <a:r>
              <a:rPr lang="en-US" altLang="zh-TW" sz="2800" dirty="0" err="1" smtClean="0">
                <a:latin typeface="微軟正黑體" pitchFamily="34" charset="-120"/>
                <a:ea typeface="微軟正黑體" pitchFamily="34" charset="-120"/>
              </a:rPr>
              <a:t>Pokemon</a:t>
            </a:r>
            <a:r>
              <a:rPr lang="en-US" altLang="zh-TW" sz="2800" dirty="0" smtClean="0">
                <a:latin typeface="微軟正黑體" pitchFamily="34" charset="-120"/>
                <a:ea typeface="微軟正黑體" pitchFamily="34" charset="-120"/>
              </a:rPr>
              <a:t> Yellow</a:t>
            </a:r>
            <a:r>
              <a:rPr lang="zh-TW" altLang="en-US" sz="2800" dirty="0" smtClean="0">
                <a:latin typeface="微軟正黑體" pitchFamily="34" charset="-120"/>
                <a:ea typeface="微軟正黑體" pitchFamily="34" charset="-120"/>
              </a:rPr>
              <a:t>之後，突然出現了普遍的批評，而其始作俑者就是基督教徒們首先的口耳相傳。</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4" name="矩形 3"/>
          <p:cNvSpPr/>
          <p:nvPr/>
        </p:nvSpPr>
        <p:spPr>
          <a:xfrm>
            <a:off x="323528" y="548680"/>
            <a:ext cx="8424936" cy="5904656"/>
          </a:xfrm>
          <a:prstGeom prst="rect">
            <a:avLst/>
          </a:prstGeom>
        </p:spPr>
        <p:txBody>
          <a:bodyPr wrap="square">
            <a:spAutoFit/>
          </a:bodyPr>
          <a:lstStyle/>
          <a:p>
            <a:pP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神奇寶貝就是惡魔，他們被</a:t>
            </a:r>
            <a:r>
              <a:rPr lang="zh-TW" altLang="en-US" sz="2800" u="sng" dirty="0" smtClean="0">
                <a:solidFill>
                  <a:srgbClr val="FF0000"/>
                </a:solidFill>
                <a:latin typeface="微軟正黑體" pitchFamily="34" charset="-120"/>
                <a:ea typeface="微軟正黑體" pitchFamily="34" charset="-120"/>
              </a:rPr>
              <a:t>捕捉後就必須服從命令</a:t>
            </a:r>
            <a:r>
              <a:rPr lang="zh-TW" altLang="en-US" sz="2800" dirty="0" smtClean="0">
                <a:latin typeface="微軟正黑體" pitchFamily="34" charset="-120"/>
                <a:ea typeface="微軟正黑體" pitchFamily="34" charset="-120"/>
              </a:rPr>
              <a:t>。 </a:t>
            </a:r>
          </a:p>
          <a:p>
            <a:pP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為了控制很多神奇寶貝，必須獲得有魔力的護身符 </a:t>
            </a: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talismans</a:t>
            </a:r>
            <a:r>
              <a:rPr lang="zh-TW" altLang="en-US" sz="2800" dirty="0" smtClean="0">
                <a:latin typeface="微軟正黑體" pitchFamily="34" charset="-120"/>
                <a:ea typeface="微軟正黑體" pitchFamily="34" charset="-120"/>
              </a:rPr>
              <a:t>，指</a:t>
            </a:r>
            <a:r>
              <a:rPr lang="zh-TW" altLang="en-US" sz="2800" u="sng" dirty="0" smtClean="0">
                <a:solidFill>
                  <a:srgbClr val="FF0000"/>
                </a:solidFill>
                <a:latin typeface="微軟正黑體" pitchFamily="34" charset="-120"/>
                <a:ea typeface="微軟正黑體" pitchFamily="34" charset="-120"/>
              </a:rPr>
              <a:t>會館徽章</a:t>
            </a:r>
            <a:r>
              <a:rPr lang="zh-TW" altLang="en-US" sz="2800" dirty="0" smtClean="0">
                <a:latin typeface="微軟正黑體" pitchFamily="34" charset="-120"/>
                <a:ea typeface="微軟正黑體" pitchFamily="34" charset="-120"/>
              </a:rPr>
              <a:t>）。 </a:t>
            </a:r>
          </a:p>
          <a:p>
            <a:pP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有魔力的石頭可以讓特定的神奇寶貝</a:t>
            </a:r>
            <a:r>
              <a:rPr lang="zh-TW" altLang="en-US" sz="2800" u="sng" dirty="0" smtClean="0">
                <a:solidFill>
                  <a:srgbClr val="FF0000"/>
                </a:solidFill>
                <a:latin typeface="微軟正黑體" pitchFamily="34" charset="-120"/>
                <a:ea typeface="微軟正黑體" pitchFamily="34" charset="-120"/>
              </a:rPr>
              <a:t>進化</a:t>
            </a:r>
            <a:r>
              <a:rPr lang="zh-TW" altLang="en-US" sz="2800" dirty="0" smtClean="0">
                <a:latin typeface="微軟正黑體" pitchFamily="34" charset="-120"/>
                <a:ea typeface="微軟正黑體" pitchFamily="34" charset="-120"/>
              </a:rPr>
              <a:t>。 </a:t>
            </a:r>
          </a:p>
          <a:p>
            <a:pP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一些神奇寶貝長得像</a:t>
            </a:r>
            <a:r>
              <a:rPr lang="zh-TW" altLang="en-US" sz="2800" u="sng" dirty="0" smtClean="0">
                <a:solidFill>
                  <a:srgbClr val="FF0000"/>
                </a:solidFill>
                <a:latin typeface="微軟正黑體" pitchFamily="34" charset="-120"/>
                <a:ea typeface="微軟正黑體" pitchFamily="34" charset="-120"/>
              </a:rPr>
              <a:t>女巫或是魔鬼</a:t>
            </a:r>
            <a:r>
              <a:rPr lang="zh-TW" altLang="en-US" sz="2800" dirty="0" smtClean="0">
                <a:latin typeface="微軟正黑體" pitchFamily="34" charset="-120"/>
                <a:ea typeface="微軟正黑體" pitchFamily="34" charset="-120"/>
              </a:rPr>
              <a:t>。 </a:t>
            </a:r>
          </a:p>
          <a:p>
            <a:pP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神奇寶貝含有幽靈成分。</a:t>
            </a:r>
          </a:p>
          <a:p>
            <a:pP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部分神奇寶貝</a:t>
            </a:r>
            <a:r>
              <a:rPr lang="zh-TW" altLang="en-US" sz="2800" u="sng" dirty="0" smtClean="0">
                <a:solidFill>
                  <a:srgbClr val="FF0000"/>
                </a:solidFill>
                <a:latin typeface="微軟正黑體" pitchFamily="34" charset="-120"/>
                <a:ea typeface="微軟正黑體" pitchFamily="34" charset="-120"/>
              </a:rPr>
              <a:t>含有念力或超能力的能量</a:t>
            </a:r>
            <a:r>
              <a:rPr lang="zh-TW" altLang="en-US" sz="2800" dirty="0" smtClean="0">
                <a:latin typeface="微軟正黑體" pitchFamily="34" charset="-120"/>
                <a:ea typeface="微軟正黑體" pitchFamily="34" charset="-120"/>
              </a:rPr>
              <a:t>，此種能力  </a:t>
            </a: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   被相信是源自撒旦。</a:t>
            </a:r>
          </a:p>
          <a:p>
            <a:pPr>
              <a:lnSpc>
                <a:spcPct val="150000"/>
              </a:lnSpc>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部分招數含有</a:t>
            </a:r>
            <a:r>
              <a:rPr lang="zh-TW" altLang="en-US" sz="2800" u="sng" dirty="0" smtClean="0">
                <a:solidFill>
                  <a:srgbClr val="FF0000"/>
                </a:solidFill>
                <a:latin typeface="微軟正黑體" pitchFamily="34" charset="-120"/>
                <a:ea typeface="微軟正黑體" pitchFamily="34" charset="-120"/>
              </a:rPr>
              <a:t>詛咒</a:t>
            </a:r>
            <a:r>
              <a:rPr lang="zh-TW" altLang="en-US" sz="2800" dirty="0" smtClean="0">
                <a:latin typeface="微軟正黑體" pitchFamily="34" charset="-120"/>
                <a:ea typeface="微軟正黑體" pitchFamily="34" charset="-120"/>
              </a:rPr>
              <a:t>的成分。 </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3" name="矩形 2"/>
          <p:cNvSpPr/>
          <p:nvPr/>
        </p:nvSpPr>
        <p:spPr>
          <a:xfrm>
            <a:off x="323528" y="260648"/>
            <a:ext cx="8424936" cy="6513834"/>
          </a:xfrm>
          <a:prstGeom prst="rect">
            <a:avLst/>
          </a:prstGeom>
        </p:spPr>
        <p:txBody>
          <a:bodyPr wrap="square">
            <a:spAutoFit/>
          </a:bodyPr>
          <a:lstStyle/>
          <a:p>
            <a:pPr>
              <a:lnSpc>
                <a:spcPts val="4200"/>
              </a:lnSpc>
            </a:pPr>
            <a:r>
              <a:rPr lang="zh-TW" altLang="en-US" sz="2800" b="1" u="sng" dirty="0" smtClean="0">
                <a:latin typeface="微軟正黑體" pitchFamily="34" charset="-120"/>
                <a:ea typeface="微軟正黑體" pitchFamily="34" charset="-120"/>
              </a:rPr>
              <a:t>二、猶太教與佛教的觀點</a:t>
            </a:r>
            <a:endParaRPr lang="en-US" altLang="zh-TW" sz="2800" b="1" u="sng" dirty="0" smtClean="0">
              <a:latin typeface="微軟正黑體" pitchFamily="34" charset="-120"/>
              <a:ea typeface="微軟正黑體" pitchFamily="34" charset="-120"/>
            </a:endParaRPr>
          </a:p>
          <a:p>
            <a:pPr>
              <a:lnSpc>
                <a:spcPts val="4200"/>
              </a:lnSpc>
            </a:pPr>
            <a:endParaRPr lang="zh-TW" altLang="en-US" sz="2800" dirty="0" smtClean="0">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一些猶太人群體批評神奇寶貝卡片遊戲中使用了「卐」：在納粹黨中被廣泛使用的符號，這在處理一種小孩子的玩具的問題上並不太恰當</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任天堂</a:t>
            </a:r>
            <a:r>
              <a:rPr lang="zh-TW" altLang="en-US" sz="2800" dirty="0" smtClean="0">
                <a:latin typeface="微軟正黑體" pitchFamily="34" charset="-120"/>
                <a:ea typeface="微軟正黑體" pitchFamily="34" charset="-120"/>
              </a:rPr>
              <a:t>解釋說這是</a:t>
            </a:r>
            <a:r>
              <a:rPr lang="zh-TW" altLang="en-US" sz="2800" b="1" u="sng" dirty="0" smtClean="0">
                <a:solidFill>
                  <a:srgbClr val="FF0000"/>
                </a:solidFill>
                <a:latin typeface="微軟正黑體" pitchFamily="34" charset="-120"/>
                <a:ea typeface="微軟正黑體" pitchFamily="34" charset="-120"/>
              </a:rPr>
              <a:t>文化誤解</a:t>
            </a:r>
            <a:r>
              <a:rPr lang="zh-TW" altLang="en-US" sz="2800" dirty="0" smtClean="0">
                <a:latin typeface="微軟正黑體" pitchFamily="34" charset="-120"/>
                <a:ea typeface="微軟正黑體" pitchFamily="34" charset="-120"/>
              </a:rPr>
              <a:t>，這個符號和</a:t>
            </a:r>
            <a:r>
              <a:rPr lang="zh-TW" altLang="en-US" sz="2800" u="sng" dirty="0" smtClean="0">
                <a:solidFill>
                  <a:srgbClr val="FF0000"/>
                </a:solidFill>
                <a:latin typeface="微軟正黑體" pitchFamily="34" charset="-120"/>
                <a:ea typeface="微軟正黑體" pitchFamily="34" charset="-120"/>
              </a:rPr>
              <a:t>早在數千年前</a:t>
            </a:r>
            <a:r>
              <a:rPr lang="zh-TW" altLang="en-US" sz="2800" dirty="0" smtClean="0">
                <a:latin typeface="微軟正黑體" pitchFamily="34" charset="-120"/>
                <a:ea typeface="微軟正黑體" pitchFamily="34" charset="-120"/>
              </a:rPr>
              <a:t>就在印度佛教中被使用的表示好運的符號</a:t>
            </a:r>
            <a:r>
              <a:rPr lang="zh-TW" altLang="en-US" sz="2800" dirty="0" smtClean="0">
                <a:latin typeface="微軟正黑體" pitchFamily="34" charset="-120"/>
                <a:ea typeface="微軟正黑體" pitchFamily="34" charset="-120"/>
              </a:rPr>
              <a:t>相似。</a:t>
            </a:r>
            <a:endParaRPr lang="en-US" altLang="zh-TW" sz="2800" dirty="0" smtClean="0">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即使</a:t>
            </a:r>
            <a:r>
              <a:rPr lang="zh-TW" altLang="en-US" sz="2800" dirty="0" smtClean="0">
                <a:latin typeface="微軟正黑體" pitchFamily="34" charset="-120"/>
                <a:ea typeface="微軟正黑體" pitchFamily="34" charset="-120"/>
              </a:rPr>
              <a:t>在現在的日本，</a:t>
            </a:r>
            <a:r>
              <a:rPr lang="zh-TW" altLang="en-US" sz="2800" u="sng" dirty="0" smtClean="0">
                <a:solidFill>
                  <a:srgbClr val="FF0000"/>
                </a:solidFill>
                <a:latin typeface="微軟正黑體" pitchFamily="34" charset="-120"/>
                <a:ea typeface="微軟正黑體" pitchFamily="34" charset="-120"/>
              </a:rPr>
              <a:t>這個符號也不經常和納粹聯繫起來</a:t>
            </a:r>
            <a:r>
              <a:rPr lang="zh-TW" altLang="en-US" sz="2800" dirty="0" smtClean="0">
                <a:latin typeface="微軟正黑體" pitchFamily="34" charset="-120"/>
                <a:ea typeface="微軟正黑體" pitchFamily="34" charset="-120"/>
              </a:rPr>
              <a:t>，不光在日本，包括韓國等在內的國家也經常使用順時針的符號，在他們的佛教寺廟中作為</a:t>
            </a:r>
            <a:r>
              <a:rPr lang="zh-TW" altLang="en-US" sz="2800" u="sng" dirty="0" smtClean="0">
                <a:solidFill>
                  <a:srgbClr val="FF0000"/>
                </a:solidFill>
                <a:latin typeface="微軟正黑體" pitchFamily="34" charset="-120"/>
                <a:ea typeface="微軟正黑體" pitchFamily="34" charset="-120"/>
              </a:rPr>
              <a:t>裝飾符號</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ts val="4200"/>
              </a:lnSpc>
            </a:pPr>
            <a:r>
              <a:rPr lang="zh-TW" altLang="en-US" sz="2800" dirty="0" smtClean="0">
                <a:latin typeface="微軟正黑體" pitchFamily="34" charset="-120"/>
                <a:ea typeface="微軟正黑體" pitchFamily="34" charset="-120"/>
              </a:rPr>
              <a:t>此外</a:t>
            </a:r>
            <a:r>
              <a:rPr lang="zh-TW" altLang="en-US" sz="2800" dirty="0" smtClean="0">
                <a:latin typeface="微軟正黑體" pitchFamily="34" charset="-120"/>
                <a:ea typeface="微軟正黑體" pitchFamily="34" charset="-120"/>
              </a:rPr>
              <a:t>，佛教徒和民俗物品經常要帶有這個符號，在首爾的地鐵系統中，也能經常見到用瓷磚拼成的卐字元。</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3" name="矩形 2"/>
          <p:cNvSpPr/>
          <p:nvPr/>
        </p:nvSpPr>
        <p:spPr>
          <a:xfrm>
            <a:off x="323528" y="764704"/>
            <a:ext cx="8280920" cy="5262979"/>
          </a:xfrm>
          <a:prstGeom prst="rect">
            <a:avLst/>
          </a:prstGeom>
        </p:spPr>
        <p:txBody>
          <a:bodyPr wrap="square">
            <a:spAutoFit/>
          </a:bodyPr>
          <a:lstStyle/>
          <a:p>
            <a:pPr>
              <a:lnSpc>
                <a:spcPct val="150000"/>
              </a:lnSpc>
            </a:pPr>
            <a:r>
              <a:rPr lang="zh-TW" altLang="en-US" sz="2800" b="1" u="sng" dirty="0" smtClean="0">
                <a:latin typeface="微軟正黑體" pitchFamily="34" charset="-120"/>
                <a:ea typeface="微軟正黑體" pitchFamily="34" charset="-120"/>
              </a:rPr>
              <a:t>三、動物的殘酷</a:t>
            </a:r>
            <a:endParaRPr lang="en-US" altLang="zh-TW" sz="2800" b="1" u="sng" dirty="0" smtClean="0">
              <a:latin typeface="微軟正黑體" pitchFamily="34" charset="-120"/>
              <a:ea typeface="微軟正黑體" pitchFamily="34" charset="-120"/>
            </a:endParaRPr>
          </a:p>
          <a:p>
            <a:pPr>
              <a:lnSpc>
                <a:spcPct val="150000"/>
              </a:lnSpc>
            </a:pPr>
            <a:endParaRPr lang="zh-TW" altLang="en-US"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有些人將神奇寶貝的基本原理</a:t>
            </a:r>
            <a:r>
              <a:rPr lang="zh-TW" altLang="en-US" sz="2800" b="1" u="sng" dirty="0" smtClean="0">
                <a:solidFill>
                  <a:srgbClr val="FF0000"/>
                </a:solidFill>
                <a:latin typeface="微軟正黑體" pitchFamily="34" charset="-120"/>
                <a:ea typeface="微軟正黑體" pitchFamily="34" charset="-120"/>
              </a:rPr>
              <a:t>和鬥雞相比較</a:t>
            </a:r>
            <a:r>
              <a:rPr lang="zh-TW" altLang="en-US" sz="2800" dirty="0" smtClean="0">
                <a:latin typeface="微軟正黑體" pitchFamily="34" charset="-120"/>
                <a:ea typeface="微軟正黑體" pitchFamily="34" charset="-120"/>
              </a:rPr>
              <a:t>，從這個觀點中可以得知，這個遊戲的根本基本就是讓訓練員捕捉和交換野生動物，</a:t>
            </a:r>
            <a:r>
              <a:rPr lang="zh-TW" altLang="en-US" sz="2800" u="sng" dirty="0" smtClean="0">
                <a:solidFill>
                  <a:srgbClr val="FF0000"/>
                </a:solidFill>
                <a:latin typeface="微軟正黑體" pitchFamily="34" charset="-120"/>
                <a:ea typeface="微軟正黑體" pitchFamily="34" charset="-120"/>
              </a:rPr>
              <a:t>強迫它們和另一隻戰鬥</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另外</a:t>
            </a:r>
            <a:r>
              <a:rPr lang="zh-TW" altLang="en-US" sz="2800" dirty="0" smtClean="0">
                <a:latin typeface="微軟正黑體" pitchFamily="34" charset="-120"/>
                <a:ea typeface="微軟正黑體" pitchFamily="34" charset="-120"/>
              </a:rPr>
              <a:t>還有各種各樣的可以增加他們能力的藥品，以此使他們在戰鬥中佔據優勢。一些人相信這些會鼓勵孩子們</a:t>
            </a:r>
            <a:r>
              <a:rPr lang="zh-TW" altLang="en-US" sz="2800" u="sng" dirty="0" smtClean="0">
                <a:solidFill>
                  <a:srgbClr val="FF0000"/>
                </a:solidFill>
                <a:latin typeface="微軟正黑體" pitchFamily="34" charset="-120"/>
                <a:ea typeface="微軟正黑體" pitchFamily="34" charset="-120"/>
              </a:rPr>
              <a:t>接近動物的野蠻和不合法的投機</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7" name="文字方塊 6"/>
          <p:cNvSpPr txBox="1"/>
          <p:nvPr/>
        </p:nvSpPr>
        <p:spPr>
          <a:xfrm>
            <a:off x="3633282" y="0"/>
            <a:ext cx="1877437"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前言</a:t>
            </a:r>
            <a:endParaRPr lang="zh-TW" altLang="en-US" sz="6600" dirty="0">
              <a:solidFill>
                <a:srgbClr val="0070C0"/>
              </a:solidFill>
              <a:latin typeface="華康飾藝體W5" pitchFamily="81" charset="-120"/>
              <a:ea typeface="華康飾藝體W5" pitchFamily="81" charset="-120"/>
            </a:endParaRPr>
          </a:p>
        </p:txBody>
      </p:sp>
      <p:sp>
        <p:nvSpPr>
          <p:cNvPr id="5" name="矩形 4"/>
          <p:cNvSpPr/>
          <p:nvPr/>
        </p:nvSpPr>
        <p:spPr>
          <a:xfrm>
            <a:off x="539552" y="958120"/>
            <a:ext cx="8208912" cy="5927264"/>
          </a:xfrm>
          <a:prstGeom prst="rect">
            <a:avLst/>
          </a:prstGeom>
        </p:spPr>
        <p:txBody>
          <a:bodyPr wrap="square">
            <a:spAutoFit/>
          </a:bodyPr>
          <a:lstStyle/>
          <a:p>
            <a:pPr>
              <a:lnSpc>
                <a:spcPts val="3500"/>
              </a:lnSpc>
            </a:pPr>
            <a:r>
              <a:rPr lang="zh-TW" altLang="en-US" sz="2400" dirty="0" smtClean="0">
                <a:latin typeface="微軟正黑體" pitchFamily="34" charset="-120"/>
                <a:ea typeface="微軟正黑體" pitchFamily="34" charset="-120"/>
              </a:rPr>
              <a:t>神奇寶貝是一套由日本</a:t>
            </a:r>
            <a:r>
              <a:rPr lang="en-US" altLang="zh-TW" sz="2400" dirty="0" smtClean="0">
                <a:latin typeface="微軟正黑體" pitchFamily="34" charset="-120"/>
                <a:ea typeface="微軟正黑體" pitchFamily="34" charset="-120"/>
              </a:rPr>
              <a:t>Game Freak</a:t>
            </a:r>
            <a:r>
              <a:rPr lang="zh-TW" altLang="en-US" sz="2400" dirty="0" smtClean="0">
                <a:latin typeface="微軟正黑體" pitchFamily="34" charset="-120"/>
                <a:ea typeface="微軟正黑體" pitchFamily="34" charset="-120"/>
              </a:rPr>
              <a:t>代表</a:t>
            </a:r>
            <a:r>
              <a:rPr lang="zh-TW" altLang="en-US" sz="2400" b="1" u="sng" dirty="0" smtClean="0">
                <a:solidFill>
                  <a:srgbClr val="FF0000"/>
                </a:solidFill>
                <a:latin typeface="微軟正黑體" pitchFamily="34" charset="-120"/>
                <a:ea typeface="微軟正黑體" pitchFamily="34" charset="-120"/>
              </a:rPr>
              <a:t>田尻智</a:t>
            </a:r>
            <a:r>
              <a:rPr lang="zh-TW" altLang="en-US" sz="2400" dirty="0" smtClean="0">
                <a:latin typeface="微軟正黑體" pitchFamily="34" charset="-120"/>
                <a:ea typeface="微軟正黑體" pitchFamily="34" charset="-120"/>
              </a:rPr>
              <a:t>於</a:t>
            </a:r>
            <a:r>
              <a:rPr lang="en-US" altLang="zh-TW" sz="2400" b="1" u="sng" dirty="0" smtClean="0">
                <a:solidFill>
                  <a:srgbClr val="FF0000"/>
                </a:solidFill>
                <a:latin typeface="微軟正黑體" pitchFamily="34" charset="-120"/>
                <a:ea typeface="微軟正黑體" pitchFamily="34" charset="-120"/>
              </a:rPr>
              <a:t>1995</a:t>
            </a:r>
            <a:r>
              <a:rPr lang="zh-TW" altLang="en-US" sz="2400" b="1" u="sng" dirty="0" smtClean="0">
                <a:solidFill>
                  <a:srgbClr val="FF0000"/>
                </a:solidFill>
                <a:latin typeface="微軟正黑體" pitchFamily="34" charset="-120"/>
                <a:ea typeface="微軟正黑體" pitchFamily="34" charset="-120"/>
              </a:rPr>
              <a:t>年</a:t>
            </a:r>
            <a:r>
              <a:rPr lang="zh-TW" altLang="en-US" sz="2400" dirty="0" smtClean="0">
                <a:latin typeface="微軟正黑體" pitchFamily="34" charset="-120"/>
                <a:ea typeface="微軟正黑體" pitchFamily="34" charset="-120"/>
              </a:rPr>
              <a:t>開發，日本任天堂株式會社於</a:t>
            </a:r>
            <a:r>
              <a:rPr lang="en-US" altLang="zh-TW" sz="2400" dirty="0" smtClean="0">
                <a:latin typeface="微軟正黑體" pitchFamily="34" charset="-120"/>
                <a:ea typeface="微軟正黑體" pitchFamily="34" charset="-120"/>
              </a:rPr>
              <a:t>1996</a:t>
            </a:r>
            <a:r>
              <a:rPr lang="zh-TW" altLang="en-US" sz="2400" dirty="0" smtClean="0">
                <a:latin typeface="微軟正黑體" pitchFamily="34" charset="-120"/>
                <a:ea typeface="微軟正黑體" pitchFamily="34" charset="-120"/>
              </a:rPr>
              <a:t>年推出的一款</a:t>
            </a:r>
            <a:r>
              <a:rPr lang="en-US" altLang="zh-TW" sz="2400" dirty="0" smtClean="0">
                <a:latin typeface="微軟正黑體" pitchFamily="34" charset="-120"/>
                <a:ea typeface="微軟正黑體" pitchFamily="34" charset="-120"/>
              </a:rPr>
              <a:t>Game Boy</a:t>
            </a:r>
            <a:r>
              <a:rPr lang="zh-TW" altLang="en-US" sz="2400" dirty="0" smtClean="0">
                <a:latin typeface="微軟正黑體" pitchFamily="34" charset="-120"/>
                <a:ea typeface="微軟正黑體" pitchFamily="34" charset="-120"/>
              </a:rPr>
              <a:t>遊戲，其後發展為跨越各界媒體的作品。</a:t>
            </a:r>
          </a:p>
          <a:p>
            <a:pPr>
              <a:lnSpc>
                <a:spcPts val="3500"/>
              </a:lnSpc>
            </a:pPr>
            <a:r>
              <a:rPr lang="zh-TW" altLang="en-US" sz="2400" dirty="0" smtClean="0">
                <a:latin typeface="微軟正黑體" pitchFamily="34" charset="-120"/>
                <a:ea typeface="微軟正黑體" pitchFamily="34" charset="-120"/>
              </a:rPr>
              <a:t>由於神奇寶貝其獨特的遊戲系統廣受大眾的歡迎，</a:t>
            </a:r>
            <a:r>
              <a:rPr lang="zh-TW" altLang="en-US" sz="2400" b="1" u="sng" dirty="0" smtClean="0">
                <a:solidFill>
                  <a:srgbClr val="FF0000"/>
                </a:solidFill>
                <a:latin typeface="微軟正黑體" pitchFamily="34" charset="-120"/>
                <a:ea typeface="微軟正黑體" pitchFamily="34" charset="-120"/>
              </a:rPr>
              <a:t>年度產品銷量近千萬（全系列作目前累積已破億）</a:t>
            </a:r>
            <a:r>
              <a:rPr lang="zh-TW" altLang="en-US" sz="2400" dirty="0" smtClean="0">
                <a:latin typeface="微軟正黑體" pitchFamily="34" charset="-120"/>
                <a:ea typeface="微軟正黑體" pitchFamily="34" charset="-120"/>
              </a:rPr>
              <a:t>。任天堂趁此熱潮，推出後續的一系列遊戲、漫畫、書籍、對戰卡片及周邊產品，還聯合日本東京電視台推出電視動畫，以及一年一度的劇場版動畫電影，更在</a:t>
            </a:r>
            <a:r>
              <a:rPr lang="en-US" altLang="zh-TW" sz="2400" u="sng" dirty="0" smtClean="0">
                <a:solidFill>
                  <a:srgbClr val="FF0000"/>
                </a:solidFill>
                <a:latin typeface="微軟正黑體" pitchFamily="34" charset="-120"/>
                <a:ea typeface="微軟正黑體" pitchFamily="34" charset="-120"/>
              </a:rPr>
              <a:t>1998</a:t>
            </a:r>
            <a:r>
              <a:rPr lang="zh-TW" altLang="en-US" sz="2400" u="sng" dirty="0" smtClean="0">
                <a:solidFill>
                  <a:srgbClr val="FF0000"/>
                </a:solidFill>
                <a:latin typeface="微軟正黑體" pitchFamily="34" charset="-120"/>
                <a:ea typeface="微軟正黑體" pitchFamily="34" charset="-120"/>
              </a:rPr>
              <a:t>年成功進軍美國</a:t>
            </a:r>
            <a:r>
              <a:rPr lang="zh-TW" altLang="en-US" sz="2400" dirty="0" smtClean="0">
                <a:latin typeface="微軟正黑體" pitchFamily="34" charset="-120"/>
                <a:ea typeface="微軟正黑體" pitchFamily="34" charset="-120"/>
              </a:rPr>
              <a:t>，並拓展至世界各地（除了少數地方因為宗教等因素）。</a:t>
            </a:r>
            <a:endParaRPr lang="en-US" altLang="zh-TW" sz="2400" dirty="0" smtClean="0">
              <a:latin typeface="微軟正黑體" pitchFamily="34" charset="-120"/>
              <a:ea typeface="微軟正黑體" pitchFamily="34" charset="-120"/>
            </a:endParaRPr>
          </a:p>
          <a:p>
            <a:pPr>
              <a:lnSpc>
                <a:spcPts val="3500"/>
              </a:lnSpc>
            </a:pPr>
            <a:r>
              <a:rPr lang="zh-TW" altLang="en-US" sz="2400" dirty="0" smtClean="0">
                <a:latin typeface="微軟正黑體" pitchFamily="34" charset="-120"/>
                <a:ea typeface="微軟正黑體" pitchFamily="34" charset="-120"/>
              </a:rPr>
              <a:t>這套作品已成功打入全世界數十個國家，成為世界聞名的卡通形象和日本的國民動畫。</a:t>
            </a:r>
            <a:endParaRPr lang="en-US" altLang="zh-TW" sz="2400" dirty="0" smtClean="0">
              <a:latin typeface="微軟正黑體" pitchFamily="34" charset="-120"/>
              <a:ea typeface="微軟正黑體" pitchFamily="34" charset="-120"/>
            </a:endParaRPr>
          </a:p>
          <a:p>
            <a:pPr>
              <a:lnSpc>
                <a:spcPts val="3500"/>
              </a:lnSpc>
            </a:pPr>
            <a:r>
              <a:rPr lang="zh-TW" altLang="en-US" sz="2400" dirty="0" smtClean="0">
                <a:latin typeface="微軟正黑體" pitchFamily="34" charset="-120"/>
                <a:ea typeface="微軟正黑體" pitchFamily="34" charset="-120"/>
              </a:rPr>
              <a:t>因為各部份的成長，目前神奇寶貝相關事業已經獨立成公司－株式会社</a:t>
            </a:r>
            <a:r>
              <a:rPr lang="ja-JP" altLang="en-US" sz="2400" dirty="0" smtClean="0">
                <a:latin typeface="微軟正黑體" pitchFamily="34" charset="-120"/>
                <a:ea typeface="微軟正黑體" pitchFamily="34" charset="-120"/>
              </a:rPr>
              <a:t>ポケモン，</a:t>
            </a:r>
            <a:r>
              <a:rPr lang="zh-TW" altLang="en-US" sz="2400" dirty="0" smtClean="0">
                <a:latin typeface="微軟正黑體" pitchFamily="34" charset="-120"/>
                <a:ea typeface="微軟正黑體" pitchFamily="34" charset="-120"/>
              </a:rPr>
              <a:t>為任天堂旗下的子公司之一。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2" name="矩形 1"/>
          <p:cNvSpPr/>
          <p:nvPr/>
        </p:nvSpPr>
        <p:spPr>
          <a:xfrm>
            <a:off x="395536" y="341729"/>
            <a:ext cx="8424936" cy="5991384"/>
          </a:xfrm>
          <a:prstGeom prst="rect">
            <a:avLst/>
          </a:prstGeom>
        </p:spPr>
        <p:txBody>
          <a:bodyPr wrap="square">
            <a:spAutoFit/>
          </a:bodyPr>
          <a:lstStyle/>
          <a:p>
            <a:pPr>
              <a:lnSpc>
                <a:spcPts val="4600"/>
              </a:lnSpc>
            </a:pPr>
            <a:r>
              <a:rPr lang="zh-TW" altLang="zh-TW" sz="2800" dirty="0" smtClean="0">
                <a:latin typeface="微軟正黑體" pitchFamily="34" charset="-120"/>
                <a:ea typeface="微軟正黑體" pitchFamily="34" charset="-120"/>
              </a:rPr>
              <a:t>當然，大多數神奇寶貝的支持者認為，神奇寶貝戰鬥只是兩隊神奇寶貝和它們的訓練員的</a:t>
            </a:r>
            <a:r>
              <a:rPr lang="zh-TW" altLang="zh-TW" sz="2800" b="1" u="sng" dirty="0" smtClean="0">
                <a:solidFill>
                  <a:srgbClr val="FF0000"/>
                </a:solidFill>
                <a:latin typeface="微軟正黑體" pitchFamily="34" charset="-120"/>
                <a:ea typeface="微軟正黑體" pitchFamily="34" charset="-120"/>
              </a:rPr>
              <a:t>友好的競爭</a:t>
            </a:r>
            <a:r>
              <a:rPr lang="zh-TW" altLang="zh-TW" sz="2800" dirty="0" smtClean="0">
                <a:latin typeface="微軟正黑體" pitchFamily="34" charset="-120"/>
                <a:ea typeface="微軟正黑體" pitchFamily="34" charset="-120"/>
              </a:rPr>
              <a:t>。如果是這樣，那麼神奇寶貝就並不是被訓練員強迫來戰鬥</a:t>
            </a:r>
            <a:r>
              <a:rPr lang="zh-TW" altLang="zh-TW"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ts val="4600"/>
              </a:lnSpc>
            </a:pPr>
            <a:r>
              <a:rPr lang="zh-TW" altLang="zh-TW" sz="2800" dirty="0" smtClean="0">
                <a:latin typeface="微軟正黑體" pitchFamily="34" charset="-120"/>
                <a:ea typeface="微軟正黑體" pitchFamily="34" charset="-120"/>
              </a:rPr>
              <a:t>一些</a:t>
            </a:r>
            <a:r>
              <a:rPr lang="zh-TW" altLang="zh-TW" sz="2800" dirty="0" smtClean="0">
                <a:latin typeface="微軟正黑體" pitchFamily="34" charset="-120"/>
                <a:ea typeface="微軟正黑體" pitchFamily="34" charset="-120"/>
              </a:rPr>
              <a:t>參考資料證明有的神奇寶貝成為了首領，但是和其他許多大自然中積極的首領依舊不同，那些首領會攻擊來到自己領地的敵人，直到自己或對方死亡</a:t>
            </a:r>
            <a:r>
              <a:rPr lang="zh-TW" altLang="zh-TW"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ts val="4600"/>
              </a:lnSpc>
            </a:pPr>
            <a:r>
              <a:rPr lang="zh-TW" altLang="zh-TW" sz="2800" dirty="0" smtClean="0">
                <a:latin typeface="微軟正黑體" pitchFamily="34" charset="-120"/>
                <a:ea typeface="微軟正黑體" pitchFamily="34" charset="-120"/>
              </a:rPr>
              <a:t>況且</a:t>
            </a:r>
            <a:r>
              <a:rPr lang="zh-TW" altLang="zh-TW" sz="2800" dirty="0" smtClean="0">
                <a:latin typeface="微軟正黑體" pitchFamily="34" charset="-120"/>
                <a:ea typeface="微軟正黑體" pitchFamily="34" charset="-120"/>
              </a:rPr>
              <a:t>訓練員並不喜歡讓兩隻動物</a:t>
            </a:r>
            <a:r>
              <a:rPr lang="zh-TW" altLang="en-US" sz="2800" dirty="0" smtClean="0">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或者說在神奇寶貝的情況上</a:t>
            </a:r>
            <a:r>
              <a:rPr lang="zh-TW" altLang="en-US" sz="2800" dirty="0" smtClean="0">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戰鬥到死。不管是在遊戲上還是在電視上，觀眾們都可以學到</a:t>
            </a:r>
            <a:r>
              <a:rPr lang="zh-TW" altLang="zh-TW" sz="2800" b="1" u="sng" dirty="0" smtClean="0">
                <a:solidFill>
                  <a:srgbClr val="FF0000"/>
                </a:solidFill>
                <a:latin typeface="微軟正黑體" pitchFamily="34" charset="-120"/>
                <a:ea typeface="微軟正黑體" pitchFamily="34" charset="-120"/>
              </a:rPr>
              <a:t>戰鬥並不是解決問題的必要途徑</a:t>
            </a:r>
            <a:r>
              <a:rPr lang="zh-TW"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3" name="文字方塊 2"/>
          <p:cNvSpPr txBox="1"/>
          <p:nvPr/>
        </p:nvSpPr>
        <p:spPr>
          <a:xfrm>
            <a:off x="2606558" y="0"/>
            <a:ext cx="3930884" cy="1107996"/>
          </a:xfrm>
          <a:prstGeom prst="rect">
            <a:avLst/>
          </a:prstGeom>
          <a:noFill/>
        </p:spPr>
        <p:txBody>
          <a:bodyPr wrap="none" rtlCol="0">
            <a:spAutoFit/>
          </a:bodyPr>
          <a:lstStyle/>
          <a:p>
            <a:r>
              <a:rPr lang="en-US" altLang="zh-TW" sz="6600" dirty="0" smtClean="0">
                <a:solidFill>
                  <a:srgbClr val="0070C0"/>
                </a:solidFill>
                <a:latin typeface="Square721 BT" pitchFamily="34" charset="0"/>
                <a:ea typeface="華康飾藝體W5" pitchFamily="81" charset="-120"/>
              </a:rPr>
              <a:t>3D</a:t>
            </a:r>
            <a:r>
              <a:rPr lang="zh-TW" altLang="en-US" sz="6600" dirty="0" smtClean="0">
                <a:solidFill>
                  <a:srgbClr val="0070C0"/>
                </a:solidFill>
                <a:latin typeface="華康飾藝體W5" pitchFamily="81" charset="-120"/>
                <a:ea typeface="華康飾藝體W5" pitchFamily="81" charset="-120"/>
              </a:rPr>
              <a:t>龍事件</a:t>
            </a:r>
            <a:endParaRPr lang="zh-TW" altLang="en-US" sz="6600" dirty="0">
              <a:solidFill>
                <a:srgbClr val="0070C0"/>
              </a:solidFill>
              <a:latin typeface="華康飾藝體W5" pitchFamily="81" charset="-120"/>
              <a:ea typeface="華康飾藝體W5" pitchFamily="81" charset="-120"/>
            </a:endParaRPr>
          </a:p>
        </p:txBody>
      </p:sp>
      <p:sp>
        <p:nvSpPr>
          <p:cNvPr id="4" name="矩形 3"/>
          <p:cNvSpPr/>
          <p:nvPr/>
        </p:nvSpPr>
        <p:spPr>
          <a:xfrm>
            <a:off x="539552" y="1196752"/>
            <a:ext cx="8064896" cy="5632311"/>
          </a:xfrm>
          <a:prstGeom prst="rect">
            <a:avLst/>
          </a:prstGeom>
        </p:spPr>
        <p:txBody>
          <a:bodyPr wrap="square">
            <a:spAutoFit/>
          </a:bodyPr>
          <a:lstStyle/>
          <a:p>
            <a:pPr>
              <a:lnSpc>
                <a:spcPct val="150000"/>
              </a:lnSpc>
            </a:pPr>
            <a:r>
              <a:rPr lang="zh-TW" altLang="en-US" sz="2400" dirty="0" smtClean="0">
                <a:latin typeface="微軟正黑體" pitchFamily="34" charset="-120"/>
                <a:ea typeface="微軟正黑體" pitchFamily="34" charset="-120"/>
              </a:rPr>
              <a:t>「神奇寶貝」卡通的播映過程中，曾經發生過一件意外事件，搞得全世界皆知。事情發生在</a:t>
            </a:r>
            <a:r>
              <a:rPr lang="en-US" altLang="zh-TW" sz="2400" b="1" u="sng" dirty="0" smtClean="0">
                <a:solidFill>
                  <a:srgbClr val="FF0000"/>
                </a:solidFill>
                <a:latin typeface="微軟正黑體" pitchFamily="34" charset="-120"/>
                <a:ea typeface="微軟正黑體" pitchFamily="34" charset="-120"/>
              </a:rPr>
              <a:t>1997</a:t>
            </a:r>
            <a:r>
              <a:rPr lang="zh-TW" altLang="en-US" sz="2400" b="1" u="sng" dirty="0" smtClean="0">
                <a:solidFill>
                  <a:srgbClr val="FF0000"/>
                </a:solidFill>
                <a:latin typeface="微軟正黑體" pitchFamily="34" charset="-120"/>
                <a:ea typeface="微軟正黑體" pitchFamily="34" charset="-120"/>
              </a:rPr>
              <a:t>年的</a:t>
            </a:r>
            <a:r>
              <a:rPr lang="en-US" altLang="zh-TW" sz="2400" b="1" u="sng" dirty="0" smtClean="0">
                <a:solidFill>
                  <a:srgbClr val="FF0000"/>
                </a:solidFill>
                <a:latin typeface="微軟正黑體" pitchFamily="34" charset="-120"/>
                <a:ea typeface="微軟正黑體" pitchFamily="34" charset="-120"/>
              </a:rPr>
              <a:t>12</a:t>
            </a:r>
            <a:r>
              <a:rPr lang="zh-TW" altLang="en-US" sz="2400" b="1" u="sng" dirty="0" smtClean="0">
                <a:solidFill>
                  <a:srgbClr val="FF0000"/>
                </a:solidFill>
                <a:latin typeface="微軟正黑體" pitchFamily="34" charset="-120"/>
                <a:ea typeface="微軟正黑體" pitchFamily="34" charset="-120"/>
              </a:rPr>
              <a:t>月</a:t>
            </a:r>
            <a:r>
              <a:rPr lang="en-US" altLang="zh-TW" sz="2400" b="1" u="sng" dirty="0" smtClean="0">
                <a:solidFill>
                  <a:srgbClr val="FF0000"/>
                </a:solidFill>
                <a:latin typeface="微軟正黑體" pitchFamily="34" charset="-120"/>
                <a:ea typeface="微軟正黑體" pitchFamily="34" charset="-120"/>
              </a:rPr>
              <a:t>15</a:t>
            </a:r>
            <a:r>
              <a:rPr lang="zh-TW" altLang="en-US" sz="2400" b="1" u="sng" dirty="0" smtClean="0">
                <a:solidFill>
                  <a:srgbClr val="FF0000"/>
                </a:solidFill>
                <a:latin typeface="微軟正黑體" pitchFamily="34" charset="-120"/>
                <a:ea typeface="微軟正黑體" pitchFamily="34" charset="-120"/>
              </a:rPr>
              <a:t>日</a:t>
            </a:r>
            <a:r>
              <a:rPr lang="zh-TW" altLang="en-US" sz="2400" dirty="0" smtClean="0">
                <a:latin typeface="微軟正黑體" pitchFamily="34" charset="-120"/>
                <a:ea typeface="微軟正黑體" pitchFamily="34" charset="-120"/>
              </a:rPr>
              <a:t>，當天東京電視台放映第三十八集，該集的內容是描述主角們為了追捕一隻電腦病毒型的敵人而進入電腦，而電腦世界內大量地使用透過光的閃光效果，剛好該集的色彩指定又用了紅、綠、白、黑這四種人眼最為敏感的顏色，再加上</a:t>
            </a:r>
            <a:r>
              <a:rPr lang="zh-TW" altLang="en-US" sz="2400" u="sng" dirty="0" smtClean="0">
                <a:solidFill>
                  <a:srgbClr val="FF0000"/>
                </a:solidFill>
                <a:latin typeface="微軟正黑體" pitchFamily="34" charset="-120"/>
                <a:ea typeface="微軟正黑體" pitchFamily="34" charset="-120"/>
              </a:rPr>
              <a:t>連續四秒內每秒近三十次的強烈閃光，導致觀眾產生過敏性反應</a:t>
            </a:r>
            <a:r>
              <a:rPr lang="zh-TW" altLang="en-US" sz="2400" dirty="0" smtClean="0">
                <a:latin typeface="微軟正黑體" pitchFamily="34" charset="-120"/>
                <a:ea typeface="微軟正黑體" pitchFamily="34" charset="-120"/>
              </a:rPr>
              <a:t>，這種因視覺刺激引發的症狀稱為</a:t>
            </a:r>
            <a:r>
              <a:rPr lang="zh-TW" altLang="en-US" sz="2400" b="1" u="sng" dirty="0" smtClean="0">
                <a:solidFill>
                  <a:srgbClr val="FF0000"/>
                </a:solidFill>
                <a:latin typeface="微軟正黑體" pitchFamily="34" charset="-120"/>
                <a:ea typeface="微軟正黑體" pitchFamily="34" charset="-120"/>
              </a:rPr>
              <a:t>「光過敏性症候群」</a:t>
            </a:r>
            <a:r>
              <a:rPr lang="zh-TW" altLang="en-US" sz="2400" dirty="0" smtClean="0">
                <a:latin typeface="微軟正黑體" pitchFamily="34" charset="-120"/>
                <a:ea typeface="微軟正黑體" pitchFamily="34" charset="-120"/>
              </a:rPr>
              <a:t>，結果當晚日本</a:t>
            </a:r>
            <a:r>
              <a:rPr lang="zh-TW" altLang="en-US" sz="2400" u="sng" dirty="0" smtClean="0">
                <a:solidFill>
                  <a:srgbClr val="FF0000"/>
                </a:solidFill>
                <a:latin typeface="微軟正黑體" pitchFamily="34" charset="-120"/>
                <a:ea typeface="微軟正黑體" pitchFamily="34" charset="-120"/>
              </a:rPr>
              <a:t>全國有</a:t>
            </a:r>
            <a:r>
              <a:rPr lang="en-US" altLang="zh-TW" sz="2400" u="sng" dirty="0" smtClean="0">
                <a:solidFill>
                  <a:srgbClr val="FF0000"/>
                </a:solidFill>
                <a:latin typeface="微軟正黑體" pitchFamily="34" charset="-120"/>
                <a:ea typeface="微軟正黑體" pitchFamily="34" charset="-120"/>
              </a:rPr>
              <a:t>512</a:t>
            </a:r>
            <a:r>
              <a:rPr lang="zh-TW" altLang="en-US" sz="2400" u="sng" dirty="0" smtClean="0">
                <a:solidFill>
                  <a:srgbClr val="FF0000"/>
                </a:solidFill>
                <a:latin typeface="微軟正黑體" pitchFamily="34" charset="-120"/>
                <a:ea typeface="微軟正黑體" pitchFamily="34" charset="-120"/>
              </a:rPr>
              <a:t>人緊急送醫</a:t>
            </a:r>
            <a:r>
              <a:rPr lang="zh-TW" altLang="en-US" sz="2400" dirty="0" smtClean="0">
                <a:latin typeface="微軟正黑體" pitchFamily="34" charset="-120"/>
                <a:ea typeface="微軟正黑體" pitchFamily="34" charset="-120"/>
              </a:rPr>
              <a:t>，還包括一些大人在內。</a:t>
            </a:r>
            <a:endParaRPr lang="zh-TW" altLang="en-US" sz="24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wangchao.net.cn/baike/1269187098342.jpg"/>
          <p:cNvPicPr>
            <a:picLocks noChangeAspect="1" noChangeArrowheads="1"/>
          </p:cNvPicPr>
          <p:nvPr/>
        </p:nvPicPr>
        <p:blipFill>
          <a:blip r:embed="rId2" cstate="screen"/>
          <a:srcRect/>
          <a:stretch>
            <a:fillRect/>
          </a:stretch>
        </p:blipFill>
        <p:spPr bwMode="auto">
          <a:xfrm>
            <a:off x="-396552" y="3356992"/>
            <a:ext cx="4248472" cy="3776422"/>
          </a:xfrm>
          <a:prstGeom prst="rect">
            <a:avLst/>
          </a:prstGeom>
          <a:noFill/>
        </p:spPr>
      </p:pic>
      <p:pic>
        <p:nvPicPr>
          <p:cNvPr id="18436" name="Picture 4" descr="http://wikipoke.com/images/5/56/Polygon_Red.jpg"/>
          <p:cNvPicPr>
            <a:picLocks noChangeAspect="1" noChangeArrowheads="1"/>
          </p:cNvPicPr>
          <p:nvPr/>
        </p:nvPicPr>
        <p:blipFill>
          <a:blip r:embed="rId3" cstate="screen"/>
          <a:srcRect/>
          <a:stretch>
            <a:fillRect/>
          </a:stretch>
        </p:blipFill>
        <p:spPr bwMode="auto">
          <a:xfrm>
            <a:off x="3419872" y="260648"/>
            <a:ext cx="5472608" cy="4104456"/>
          </a:xfrm>
          <a:prstGeom prst="rect">
            <a:avLst/>
          </a:prstGeom>
          <a:noFill/>
        </p:spPr>
      </p:pic>
      <p:sp>
        <p:nvSpPr>
          <p:cNvPr id="4" name="文字方塊 3"/>
          <p:cNvSpPr txBox="1"/>
          <p:nvPr/>
        </p:nvSpPr>
        <p:spPr>
          <a:xfrm>
            <a:off x="323528" y="2636912"/>
            <a:ext cx="1999265" cy="769441"/>
          </a:xfrm>
          <a:prstGeom prst="rect">
            <a:avLst/>
          </a:prstGeom>
          <a:noFill/>
        </p:spPr>
        <p:txBody>
          <a:bodyPr wrap="none" rtlCol="0">
            <a:spAutoFit/>
          </a:bodyPr>
          <a:lstStyle/>
          <a:p>
            <a:r>
              <a:rPr lang="zh-TW" altLang="en-US" sz="2400" dirty="0" smtClean="0"/>
              <a:t>▼  </a:t>
            </a:r>
            <a:r>
              <a:rPr lang="en-US" altLang="zh-TW" sz="4400" dirty="0" smtClean="0">
                <a:solidFill>
                  <a:schemeClr val="accent6">
                    <a:lumMod val="75000"/>
                  </a:schemeClr>
                </a:solidFill>
                <a:latin typeface="Square721 BT" pitchFamily="34" charset="0"/>
                <a:ea typeface="華康飾藝體W5" pitchFamily="81" charset="-120"/>
              </a:rPr>
              <a:t>3D</a:t>
            </a:r>
            <a:r>
              <a:rPr lang="zh-TW" altLang="en-US" sz="4400" dirty="0" smtClean="0">
                <a:solidFill>
                  <a:schemeClr val="accent6">
                    <a:lumMod val="75000"/>
                  </a:schemeClr>
                </a:solidFill>
                <a:latin typeface="華康飾藝體W5" pitchFamily="81" charset="-120"/>
                <a:ea typeface="華康飾藝體W5" pitchFamily="81" charset="-120"/>
              </a:rPr>
              <a:t>龍</a:t>
            </a:r>
            <a:endParaRPr lang="zh-TW" altLang="en-US" sz="4400" dirty="0">
              <a:solidFill>
                <a:schemeClr val="accent6">
                  <a:lumMod val="75000"/>
                </a:schemeClr>
              </a:solidFill>
              <a:latin typeface="華康飾藝體W5" pitchFamily="81" charset="-120"/>
              <a:ea typeface="華康飾藝體W5" pitchFamily="81" charset="-120"/>
            </a:endParaRPr>
          </a:p>
        </p:txBody>
      </p:sp>
      <p:sp>
        <p:nvSpPr>
          <p:cNvPr id="5" name="文字方塊 4"/>
          <p:cNvSpPr txBox="1"/>
          <p:nvPr/>
        </p:nvSpPr>
        <p:spPr>
          <a:xfrm>
            <a:off x="4644008" y="4509120"/>
            <a:ext cx="4015843" cy="769441"/>
          </a:xfrm>
          <a:prstGeom prst="rect">
            <a:avLst/>
          </a:prstGeom>
          <a:noFill/>
        </p:spPr>
        <p:txBody>
          <a:bodyPr wrap="none" rtlCol="0">
            <a:spAutoFit/>
          </a:bodyPr>
          <a:lstStyle/>
          <a:p>
            <a:r>
              <a:rPr lang="zh-TW" altLang="en-US" sz="2400" dirty="0" smtClean="0"/>
              <a:t>▲  </a:t>
            </a:r>
            <a:r>
              <a:rPr lang="zh-TW" altLang="en-US" sz="4400" dirty="0" smtClean="0">
                <a:solidFill>
                  <a:schemeClr val="accent6">
                    <a:lumMod val="75000"/>
                  </a:schemeClr>
                </a:solidFill>
                <a:latin typeface="Square721 BT" pitchFamily="34" charset="0"/>
                <a:ea typeface="華康飾藝體W5" pitchFamily="81" charset="-120"/>
              </a:rPr>
              <a:t>該集播放畫面</a:t>
            </a:r>
            <a:endParaRPr lang="zh-TW" altLang="en-US" sz="4400" dirty="0">
              <a:solidFill>
                <a:schemeClr val="accent6">
                  <a:lumMod val="75000"/>
                </a:schemeClr>
              </a:solidFill>
              <a:latin typeface="華康飾藝體W5" pitchFamily="81" charset="-120"/>
              <a:ea typeface="華康飾藝體W5" pitchFamily="81" charset="-120"/>
            </a:endParaRPr>
          </a:p>
        </p:txBody>
      </p:sp>
      <p:pic>
        <p:nvPicPr>
          <p:cNvPr id="13316" name="Picture 4" descr="Polygon Blue.jpg"/>
          <p:cNvPicPr>
            <a:picLocks noChangeAspect="1" noChangeArrowheads="1"/>
          </p:cNvPicPr>
          <p:nvPr/>
        </p:nvPicPr>
        <p:blipFill>
          <a:blip r:embed="rId4" cstate="print"/>
          <a:srcRect/>
          <a:stretch>
            <a:fillRect/>
          </a:stretch>
        </p:blipFill>
        <p:spPr bwMode="auto">
          <a:xfrm>
            <a:off x="3419872" y="260648"/>
            <a:ext cx="5472608" cy="4104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35841" name="Rectangle 1"/>
          <p:cNvSpPr>
            <a:spLocks noChangeArrowheads="1"/>
          </p:cNvSpPr>
          <p:nvPr/>
        </p:nvSpPr>
        <p:spPr bwMode="auto">
          <a:xfrm>
            <a:off x="539552" y="836712"/>
            <a:ext cx="80283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TW" altLang="en-US" sz="2800" dirty="0" smtClean="0">
                <a:latin typeface="微軟正黑體" pitchFamily="34" charset="-120"/>
                <a:ea typeface="微軟正黑體" pitchFamily="34" charset="-120"/>
              </a:rPr>
              <a:t>這次事件給了日本動畫界很大的震撼而</a:t>
            </a:r>
            <a:r>
              <a:rPr lang="zh-TW" altLang="en-US" sz="2800" b="1" u="sng" dirty="0" smtClean="0">
                <a:solidFill>
                  <a:srgbClr val="FF0000"/>
                </a:solidFill>
                <a:latin typeface="微軟正黑體" pitchFamily="34" charset="-120"/>
                <a:ea typeface="微軟正黑體" pitchFamily="34" charset="-120"/>
              </a:rPr>
              <a:t>暫時停播</a:t>
            </a:r>
            <a:r>
              <a:rPr lang="zh-TW" altLang="en-US" sz="2800" dirty="0" smtClean="0">
                <a:latin typeface="微軟正黑體" pitchFamily="34" charset="-120"/>
                <a:ea typeface="微軟正黑體" pitchFamily="34" charset="-120"/>
              </a:rPr>
              <a:t>，但是觀眾可沒有因此放棄神奇寶貝。相反地電視台不斷地接到觀眾的</a:t>
            </a:r>
            <a:r>
              <a:rPr lang="zh-TW" altLang="en-US" sz="2800" u="sng" dirty="0" smtClean="0">
                <a:solidFill>
                  <a:srgbClr val="FF0000"/>
                </a:solidFill>
                <a:latin typeface="微軟正黑體" pitchFamily="34" charset="-120"/>
                <a:ea typeface="微軟正黑體" pitchFamily="34" charset="-120"/>
              </a:rPr>
              <a:t>陳情電話及來函要求復</a:t>
            </a:r>
            <a:r>
              <a:rPr lang="zh-TW" altLang="en-US" sz="2800" u="sng" dirty="0" smtClean="0">
                <a:solidFill>
                  <a:srgbClr val="FF0000"/>
                </a:solidFill>
                <a:latin typeface="微軟正黑體" pitchFamily="34" charset="-120"/>
                <a:ea typeface="微軟正黑體" pitchFamily="34" charset="-120"/>
              </a:rPr>
              <a:t>播</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marL="0" marR="0" lvl="0" indent="0" algn="l" defTabSz="914400" rtl="0" eaLnBrk="1" fontAlgn="base" latinLnBrk="0" hangingPunct="1">
              <a:lnSpc>
                <a:spcPct val="150000"/>
              </a:lnSpc>
              <a:spcBef>
                <a:spcPct val="0"/>
              </a:spcBef>
              <a:spcAft>
                <a:spcPct val="0"/>
              </a:spcAft>
              <a:buClrTx/>
              <a:buSzTx/>
              <a:buFontTx/>
              <a:buNone/>
              <a:tabLst/>
            </a:pPr>
            <a:r>
              <a:rPr lang="zh-TW" altLang="en-US" sz="2800" dirty="0" smtClean="0">
                <a:latin typeface="微軟正黑體" pitchFamily="34" charset="-120"/>
                <a:ea typeface="微軟正黑體" pitchFamily="34" charset="-120"/>
              </a:rPr>
              <a:t>而在</a:t>
            </a:r>
            <a:r>
              <a:rPr lang="zh-TW" altLang="en-US" sz="2800" dirty="0" smtClean="0">
                <a:latin typeface="微軟正黑體" pitchFamily="34" charset="-120"/>
                <a:ea typeface="微軟正黑體" pitchFamily="34" charset="-120"/>
              </a:rPr>
              <a:t>日本方面的調查確定不會再有這種問題出現後，神奇寶貝也確實在</a:t>
            </a:r>
            <a:r>
              <a:rPr lang="en-US" altLang="zh-TW" sz="2800" b="1" u="sng" dirty="0" smtClean="0">
                <a:solidFill>
                  <a:srgbClr val="FF0000"/>
                </a:solidFill>
                <a:latin typeface="微軟正黑體" pitchFamily="34" charset="-120"/>
                <a:ea typeface="微軟正黑體" pitchFamily="34" charset="-120"/>
              </a:rPr>
              <a:t>1998</a:t>
            </a:r>
            <a:r>
              <a:rPr lang="zh-TW" altLang="en-US" sz="2800" b="1" u="sng" dirty="0" smtClean="0">
                <a:solidFill>
                  <a:srgbClr val="FF0000"/>
                </a:solidFill>
                <a:latin typeface="微軟正黑體" pitchFamily="34" charset="-120"/>
                <a:ea typeface="微軟正黑體" pitchFamily="34" charset="-120"/>
              </a:rPr>
              <a:t>年</a:t>
            </a:r>
            <a:r>
              <a:rPr lang="en-US" altLang="zh-TW" sz="2800" b="1" u="sng" dirty="0" smtClean="0">
                <a:solidFill>
                  <a:srgbClr val="FF0000"/>
                </a:solidFill>
                <a:latin typeface="微軟正黑體" pitchFamily="34" charset="-120"/>
                <a:ea typeface="微軟正黑體" pitchFamily="34" charset="-120"/>
              </a:rPr>
              <a:t>4</a:t>
            </a:r>
            <a:r>
              <a:rPr lang="zh-TW" altLang="en-US" sz="2800" b="1" u="sng" dirty="0" smtClean="0">
                <a:solidFill>
                  <a:srgbClr val="FF0000"/>
                </a:solidFill>
                <a:latin typeface="微軟正黑體" pitchFamily="34" charset="-120"/>
                <a:ea typeface="微軟正黑體" pitchFamily="34" charset="-120"/>
              </a:rPr>
              <a:t>月</a:t>
            </a:r>
            <a:r>
              <a:rPr lang="en-US" altLang="zh-TW" sz="2800" b="1" u="sng" dirty="0" smtClean="0">
                <a:solidFill>
                  <a:srgbClr val="FF0000"/>
                </a:solidFill>
                <a:latin typeface="微軟正黑體" pitchFamily="34" charset="-120"/>
                <a:ea typeface="微軟正黑體" pitchFamily="34" charset="-120"/>
              </a:rPr>
              <a:t>16</a:t>
            </a:r>
            <a:r>
              <a:rPr lang="zh-TW" altLang="en-US" sz="2800" b="1" u="sng" dirty="0" smtClean="0">
                <a:solidFill>
                  <a:srgbClr val="FF0000"/>
                </a:solidFill>
                <a:latin typeface="微軟正黑體" pitchFamily="34" charset="-120"/>
                <a:ea typeface="微軟正黑體" pitchFamily="34" charset="-120"/>
              </a:rPr>
              <a:t>日復播</a:t>
            </a:r>
            <a:r>
              <a:rPr lang="zh-TW" altLang="en-US" sz="2800" dirty="0" smtClean="0">
                <a:latin typeface="微軟正黑體" pitchFamily="34" charset="-120"/>
                <a:ea typeface="微軟正黑體" pitchFamily="34" charset="-120"/>
              </a:rPr>
              <a:t>，並且又再次迅速進入收視率排行榜的的</a:t>
            </a:r>
            <a:r>
              <a:rPr lang="zh-TW" altLang="en-US" sz="2800" b="1" u="sng" dirty="0" smtClean="0">
                <a:solidFill>
                  <a:srgbClr val="FF0000"/>
                </a:solidFill>
                <a:latin typeface="微軟正黑體" pitchFamily="34" charset="-120"/>
                <a:ea typeface="微軟正黑體" pitchFamily="34" charset="-120"/>
              </a:rPr>
              <a:t>前十名</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marL="0" marR="0" lvl="0" indent="0" algn="l" defTabSz="914400" rtl="0" eaLnBrk="1" fontAlgn="base" latinLnBrk="0" hangingPunct="1">
              <a:lnSpc>
                <a:spcPct val="150000"/>
              </a:lnSpc>
              <a:spcBef>
                <a:spcPct val="0"/>
              </a:spcBef>
              <a:spcAft>
                <a:spcPct val="0"/>
              </a:spcAft>
              <a:buClrTx/>
              <a:buSzTx/>
              <a:buFontTx/>
              <a:buNone/>
              <a:tabLst/>
            </a:pPr>
            <a:r>
              <a:rPr lang="zh-TW" altLang="en-US" sz="2800" dirty="0" smtClean="0">
                <a:latin typeface="微軟正黑體" pitchFamily="34" charset="-120"/>
                <a:ea typeface="微軟正黑體" pitchFamily="34" charset="-120"/>
              </a:rPr>
              <a:t>這</a:t>
            </a:r>
            <a:r>
              <a:rPr lang="zh-TW" altLang="en-US" sz="2800" dirty="0" smtClean="0">
                <a:latin typeface="微軟正黑體" pitchFamily="34" charset="-120"/>
                <a:ea typeface="微軟正黑體" pitchFamily="34" charset="-120"/>
              </a:rPr>
              <a:t>對所有的神奇寶貝迷來說無疑鬆了一口氣，也可見神奇寶貝受歡迎的程度。 </a:t>
            </a:r>
            <a:endParaRPr kumimoji="1" lang="zh-TW" altLang="en-US" sz="280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 calcmode="lin" valueType="num">
                                      <p:cBhvr additive="base">
                                        <p:cTn id="7" dur="500" fill="hold"/>
                                        <p:tgtEl>
                                          <p:spTgt spid="358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1">
                                            <p:txEl>
                                              <p:pRg st="1" end="1"/>
                                            </p:txEl>
                                          </p:spTgt>
                                        </p:tgtEl>
                                        <p:attrNameLst>
                                          <p:attrName>style.visibility</p:attrName>
                                        </p:attrNameLst>
                                      </p:cBhvr>
                                      <p:to>
                                        <p:strVal val="visible"/>
                                      </p:to>
                                    </p:set>
                                    <p:anim calcmode="lin" valueType="num">
                                      <p:cBhvr additive="base">
                                        <p:cTn id="13" dur="500" fill="hold"/>
                                        <p:tgtEl>
                                          <p:spTgt spid="358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1">
                                            <p:txEl>
                                              <p:pRg st="2" end="2"/>
                                            </p:txEl>
                                          </p:spTgt>
                                        </p:tgtEl>
                                        <p:attrNameLst>
                                          <p:attrName>style.visibility</p:attrName>
                                        </p:attrNameLst>
                                      </p:cBhvr>
                                      <p:to>
                                        <p:strVal val="visible"/>
                                      </p:to>
                                    </p:set>
                                    <p:anim calcmode="lin" valueType="num">
                                      <p:cBhvr additive="base">
                                        <p:cTn id="19" dur="500" fill="hold"/>
                                        <p:tgtEl>
                                          <p:spTgt spid="358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5" name="文字方塊 4"/>
          <p:cNvSpPr txBox="1"/>
          <p:nvPr/>
        </p:nvSpPr>
        <p:spPr>
          <a:xfrm>
            <a:off x="1940511" y="0"/>
            <a:ext cx="5262979"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對文化的影響</a:t>
            </a:r>
            <a:endParaRPr lang="zh-TW" altLang="en-US" sz="6600" dirty="0">
              <a:solidFill>
                <a:srgbClr val="0070C0"/>
              </a:solidFill>
              <a:latin typeface="華康飾藝體W5" pitchFamily="81" charset="-120"/>
              <a:ea typeface="華康飾藝體W5" pitchFamily="81" charset="-120"/>
            </a:endParaRPr>
          </a:p>
        </p:txBody>
      </p:sp>
      <p:sp>
        <p:nvSpPr>
          <p:cNvPr id="3" name="矩形 2"/>
          <p:cNvSpPr/>
          <p:nvPr/>
        </p:nvSpPr>
        <p:spPr>
          <a:xfrm>
            <a:off x="395536" y="1412776"/>
            <a:ext cx="8352928" cy="4708981"/>
          </a:xfrm>
          <a:prstGeom prst="rect">
            <a:avLst/>
          </a:prstGeom>
        </p:spPr>
        <p:txBody>
          <a:bodyPr wrap="square">
            <a:spAutoFit/>
          </a:bodyPr>
          <a:lstStyle/>
          <a:p>
            <a:pPr>
              <a:lnSpc>
                <a:spcPts val="3600"/>
              </a:lnSpc>
            </a:pPr>
            <a:r>
              <a:rPr lang="zh-TW" altLang="en-US" sz="2800" dirty="0" smtClean="0">
                <a:latin typeface="微軟正黑體" pitchFamily="34" charset="-120"/>
                <a:ea typeface="微軟正黑體" pitchFamily="34" charset="-120"/>
              </a:rPr>
              <a:t>神奇寶貝成為了一種流行</a:t>
            </a:r>
            <a:r>
              <a:rPr lang="zh-TW" altLang="en-US" sz="2800" dirty="0" smtClean="0">
                <a:latin typeface="微軟正黑體" pitchFamily="34" charset="-120"/>
                <a:ea typeface="微軟正黑體" pitchFamily="34" charset="-120"/>
              </a:rPr>
              <a:t>，神奇寶貝</a:t>
            </a:r>
            <a:r>
              <a:rPr lang="zh-TW" altLang="en-US" sz="2800" dirty="0" smtClean="0">
                <a:latin typeface="微軟正黑體" pitchFamily="34" charset="-120"/>
                <a:ea typeface="微軟正黑體" pitchFamily="34" charset="-120"/>
              </a:rPr>
              <a:t>中的人物成為了流行文化的</a:t>
            </a:r>
            <a:r>
              <a:rPr lang="zh-TW" altLang="en-US" sz="2800" dirty="0" smtClean="0">
                <a:latin typeface="微軟正黑體" pitchFamily="34" charset="-120"/>
                <a:ea typeface="微軟正黑體" pitchFamily="34" charset="-120"/>
              </a:rPr>
              <a:t>標誌。</a:t>
            </a:r>
            <a:endParaRPr lang="en-US" altLang="zh-TW" sz="2800" dirty="0" smtClean="0">
              <a:latin typeface="微軟正黑體" pitchFamily="34" charset="-120"/>
              <a:ea typeface="微軟正黑體" pitchFamily="34" charset="-120"/>
            </a:endParaRPr>
          </a:p>
          <a:p>
            <a:pPr>
              <a:lnSpc>
                <a:spcPts val="3600"/>
              </a:lnSpc>
            </a:pPr>
            <a:endParaRPr lang="en-US" altLang="zh-TW" sz="2800" dirty="0" smtClean="0">
              <a:latin typeface="微軟正黑體" pitchFamily="34" charset="-120"/>
              <a:ea typeface="微軟正黑體" pitchFamily="34" charset="-120"/>
            </a:endParaRPr>
          </a:p>
          <a:p>
            <a:pPr>
              <a:lnSpc>
                <a:spcPts val="3600"/>
              </a:lnSpc>
              <a:buFont typeface="Wingdings" pitchFamily="2" charset="2"/>
              <a:buChar char="Ø"/>
            </a:pPr>
            <a:r>
              <a:rPr lang="zh-TW" altLang="en-US" sz="2800" dirty="0" smtClean="0">
                <a:latin typeface="微軟正黑體" pitchFamily="34" charset="-120"/>
                <a:ea typeface="微軟正黑體" pitchFamily="34" charset="-120"/>
              </a:rPr>
              <a:t> </a:t>
            </a:r>
            <a:r>
              <a:rPr lang="zh-TW" altLang="en-US" sz="2800" b="1" u="sng" dirty="0" smtClean="0">
                <a:solidFill>
                  <a:srgbClr val="FF0000"/>
                </a:solidFill>
                <a:latin typeface="微軟正黑體" pitchFamily="34" charset="-120"/>
                <a:ea typeface="微軟正黑體" pitchFamily="34" charset="-120"/>
              </a:rPr>
              <a:t>梅</a:t>
            </a:r>
            <a:r>
              <a:rPr lang="zh-TW" altLang="en-US" sz="2800" b="1" u="sng" dirty="0" smtClean="0">
                <a:solidFill>
                  <a:srgbClr val="FF0000"/>
                </a:solidFill>
                <a:latin typeface="微軟正黑體" pitchFamily="34" charset="-120"/>
                <a:ea typeface="微軟正黑體" pitchFamily="34" charset="-120"/>
              </a:rPr>
              <a:t>西百貨感恩節大遊行</a:t>
            </a:r>
            <a:r>
              <a:rPr lang="zh-TW" altLang="en-US" sz="2800" dirty="0" smtClean="0">
                <a:latin typeface="微軟正黑體" pitchFamily="34" charset="-120"/>
                <a:ea typeface="微軟正黑體" pitchFamily="34" charset="-120"/>
              </a:rPr>
              <a:t>中出現的皮卡丘的</a:t>
            </a:r>
            <a:r>
              <a:rPr lang="zh-TW" altLang="en-US" sz="2800" dirty="0" smtClean="0">
                <a:latin typeface="微軟正黑體" pitchFamily="34" charset="-120"/>
                <a:ea typeface="微軟正黑體" pitchFamily="34" charset="-120"/>
              </a:rPr>
              <a:t>氣球</a:t>
            </a:r>
            <a:endParaRPr lang="en-US" altLang="zh-TW" sz="2800" dirty="0" smtClean="0">
              <a:latin typeface="微軟正黑體" pitchFamily="34" charset="-120"/>
              <a:ea typeface="微軟正黑體" pitchFamily="34" charset="-120"/>
            </a:endParaRPr>
          </a:p>
          <a:p>
            <a:pPr>
              <a:lnSpc>
                <a:spcPts val="3600"/>
              </a:lnSpc>
              <a:buFont typeface="Wingdings" pitchFamily="2" charset="2"/>
              <a:buChar char="Ø"/>
            </a:pPr>
            <a:r>
              <a:rPr lang="zh-TW" altLang="en-US" sz="2800" dirty="0" smtClean="0">
                <a:latin typeface="微軟正黑體" pitchFamily="34" charset="-120"/>
                <a:ea typeface="微軟正黑體" pitchFamily="34" charset="-120"/>
              </a:rPr>
              <a:t> 日本</a:t>
            </a:r>
            <a:r>
              <a:rPr lang="zh-TW" altLang="en-US" sz="2800" dirty="0" smtClean="0">
                <a:latin typeface="微軟正黑體" pitchFamily="34" charset="-120"/>
                <a:ea typeface="微軟正黑體" pitchFamily="34" charset="-120"/>
              </a:rPr>
              <a:t>全日空所屬繪有</a:t>
            </a:r>
            <a:r>
              <a:rPr lang="zh-TW" altLang="en-US" sz="2800" b="1" u="sng" dirty="0" smtClean="0">
                <a:solidFill>
                  <a:srgbClr val="FF0000"/>
                </a:solidFill>
                <a:latin typeface="微軟正黑體" pitchFamily="34" charset="-120"/>
                <a:ea typeface="微軟正黑體" pitchFamily="34" charset="-120"/>
              </a:rPr>
              <a:t>神奇寶貝圖樣的波音</a:t>
            </a:r>
            <a:r>
              <a:rPr lang="en-US" altLang="zh-TW" sz="2800" b="1" u="sng" dirty="0" smtClean="0">
                <a:solidFill>
                  <a:srgbClr val="FF0000"/>
                </a:solidFill>
                <a:latin typeface="微軟正黑體" pitchFamily="34" charset="-120"/>
                <a:ea typeface="微軟正黑體" pitchFamily="34" charset="-120"/>
              </a:rPr>
              <a:t>747-</a:t>
            </a:r>
          </a:p>
          <a:p>
            <a:pPr>
              <a:lnSpc>
                <a:spcPts val="3600"/>
              </a:lnSpc>
            </a:pPr>
            <a:r>
              <a:rPr lang="zh-TW" altLang="en-US" sz="2800" dirty="0" smtClean="0">
                <a:solidFill>
                  <a:srgbClr val="FF0000"/>
                </a:solidFill>
                <a:latin typeface="微軟正黑體" pitchFamily="34" charset="-120"/>
                <a:ea typeface="微軟正黑體" pitchFamily="34" charset="-120"/>
              </a:rPr>
              <a:t> </a:t>
            </a:r>
            <a:r>
              <a:rPr lang="zh-TW" altLang="en-US" sz="2800" dirty="0" smtClean="0">
                <a:solidFill>
                  <a:srgbClr val="FF0000"/>
                </a:solidFill>
                <a:latin typeface="微軟正黑體" pitchFamily="34" charset="-120"/>
                <a:ea typeface="微軟正黑體" pitchFamily="34" charset="-120"/>
              </a:rPr>
              <a:t>    </a:t>
            </a:r>
            <a:r>
              <a:rPr lang="en-US" altLang="zh-TW" sz="2800" b="1" u="sng" dirty="0" smtClean="0">
                <a:solidFill>
                  <a:srgbClr val="FF0000"/>
                </a:solidFill>
                <a:latin typeface="微軟正黑體" pitchFamily="34" charset="-120"/>
                <a:ea typeface="微軟正黑體" pitchFamily="34" charset="-120"/>
              </a:rPr>
              <a:t>400</a:t>
            </a:r>
            <a:r>
              <a:rPr lang="zh-TW" altLang="en-US" sz="2800" b="1" u="sng" dirty="0" smtClean="0">
                <a:solidFill>
                  <a:srgbClr val="FF0000"/>
                </a:solidFill>
                <a:latin typeface="微軟正黑體" pitchFamily="34" charset="-120"/>
                <a:ea typeface="微軟正黑體" pitchFamily="34" charset="-120"/>
              </a:rPr>
              <a:t>和波音</a:t>
            </a:r>
            <a:r>
              <a:rPr lang="en-US" altLang="zh-TW" sz="2800" b="1" u="sng" dirty="0" smtClean="0">
                <a:solidFill>
                  <a:srgbClr val="FF0000"/>
                </a:solidFill>
                <a:latin typeface="微軟正黑體" pitchFamily="34" charset="-120"/>
                <a:ea typeface="微軟正黑體" pitchFamily="34" charset="-120"/>
              </a:rPr>
              <a:t>777-300</a:t>
            </a:r>
          </a:p>
          <a:p>
            <a:pPr>
              <a:lnSpc>
                <a:spcPts val="3600"/>
              </a:lnSpc>
              <a:buFont typeface="Wingdings" pitchFamily="2" charset="2"/>
              <a:buChar char="Ø"/>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2005</a:t>
            </a:r>
            <a:r>
              <a:rPr lang="zh-TW" altLang="en-US" sz="2800" dirty="0" smtClean="0">
                <a:latin typeface="微軟正黑體" pitchFamily="34" charset="-120"/>
                <a:ea typeface="微軟正黑體" pitchFamily="34" charset="-120"/>
              </a:rPr>
              <a:t>年在名古屋和</a:t>
            </a:r>
            <a:r>
              <a:rPr lang="en-US" altLang="zh-TW" sz="2800" dirty="0" smtClean="0">
                <a:latin typeface="微軟正黑體" pitchFamily="34" charset="-120"/>
                <a:ea typeface="微軟正黑體" pitchFamily="34" charset="-120"/>
              </a:rPr>
              <a:t>2006</a:t>
            </a:r>
            <a:r>
              <a:rPr lang="zh-TW" altLang="en-US" sz="2800" dirty="0" smtClean="0">
                <a:latin typeface="微軟正黑體" pitchFamily="34" charset="-120"/>
                <a:ea typeface="微軟正黑體" pitchFamily="34" charset="-120"/>
              </a:rPr>
              <a:t>年在台北的</a:t>
            </a:r>
            <a:r>
              <a:rPr lang="en-US" altLang="zh-TW" sz="2800" b="1" u="sng" dirty="0" err="1" smtClean="0">
                <a:solidFill>
                  <a:srgbClr val="FF0000"/>
                </a:solidFill>
                <a:latin typeface="微軟正黑體" pitchFamily="34" charset="-120"/>
                <a:ea typeface="微軟正黑體" pitchFamily="34" charset="-120"/>
              </a:rPr>
              <a:t>PokéPark</a:t>
            </a:r>
            <a:endParaRPr lang="en-US" altLang="zh-TW" sz="2800" dirty="0" smtClean="0">
              <a:latin typeface="微軟正黑體" pitchFamily="34" charset="-120"/>
              <a:ea typeface="微軟正黑體" pitchFamily="34" charset="-120"/>
            </a:endParaRPr>
          </a:p>
          <a:p>
            <a:pPr>
              <a:lnSpc>
                <a:spcPts val="3600"/>
              </a:lnSpc>
              <a:buFont typeface="Wingdings" pitchFamily="2" charset="2"/>
              <a:buChar char="Ø"/>
            </a:pP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1999</a:t>
            </a:r>
            <a:r>
              <a:rPr lang="zh-TW" altLang="en-US" sz="2800" dirty="0" smtClean="0">
                <a:latin typeface="微軟正黑體" pitchFamily="34" charset="-120"/>
                <a:ea typeface="微軟正黑體" pitchFamily="34" charset="-120"/>
              </a:rPr>
              <a:t>年的一期</a:t>
            </a:r>
            <a:r>
              <a:rPr lang="zh-TW" altLang="en-US" sz="2800" b="1" u="sng" dirty="0" smtClean="0">
                <a:solidFill>
                  <a:srgbClr val="FF0000"/>
                </a:solidFill>
                <a:latin typeface="微軟正黑體" pitchFamily="34" charset="-120"/>
                <a:ea typeface="微軟正黑體" pitchFamily="34" charset="-120"/>
              </a:rPr>
              <a:t>時代雜誌</a:t>
            </a:r>
            <a:r>
              <a:rPr lang="zh-TW" altLang="en-US" sz="2800" dirty="0" smtClean="0">
                <a:latin typeface="微軟正黑體" pitchFamily="34" charset="-120"/>
                <a:ea typeface="微軟正黑體" pitchFamily="34" charset="-120"/>
              </a:rPr>
              <a:t>上</a:t>
            </a:r>
            <a:r>
              <a:rPr lang="zh-TW" altLang="en-US" sz="2800" dirty="0" smtClean="0">
                <a:latin typeface="微軟正黑體" pitchFamily="34" charset="-120"/>
                <a:ea typeface="微軟正黑體" pitchFamily="34" charset="-120"/>
              </a:rPr>
              <a:t>，成</a:t>
            </a:r>
            <a:r>
              <a:rPr lang="zh-TW" altLang="en-US" sz="2800" dirty="0" smtClean="0">
                <a:latin typeface="微軟正黑體" pitchFamily="34" charset="-120"/>
                <a:ea typeface="微軟正黑體" pitchFamily="34" charset="-120"/>
              </a:rPr>
              <a:t>為了</a:t>
            </a:r>
            <a:r>
              <a:rPr lang="zh-TW" altLang="en-US" sz="2800" b="1" u="sng" dirty="0" smtClean="0">
                <a:solidFill>
                  <a:srgbClr val="FF0000"/>
                </a:solidFill>
                <a:latin typeface="微軟正黑體" pitchFamily="34" charset="-120"/>
                <a:ea typeface="微軟正黑體" pitchFamily="34" charset="-120"/>
              </a:rPr>
              <a:t>封面人物</a:t>
            </a:r>
            <a:endParaRPr lang="en-US" altLang="zh-TW" sz="2800" dirty="0" smtClean="0">
              <a:latin typeface="微軟正黑體" pitchFamily="34" charset="-120"/>
              <a:ea typeface="微軟正黑體" pitchFamily="34" charset="-120"/>
            </a:endParaRPr>
          </a:p>
          <a:p>
            <a:pPr>
              <a:lnSpc>
                <a:spcPts val="3600"/>
              </a:lnSpc>
              <a:buFont typeface="Wingdings" pitchFamily="2" charset="2"/>
              <a:buChar char="Ø"/>
            </a:pPr>
            <a:r>
              <a:rPr lang="zh-TW" altLang="en-US" sz="2800" dirty="0" smtClean="0">
                <a:latin typeface="微軟正黑體" pitchFamily="34" charset="-120"/>
                <a:ea typeface="微軟正黑體" pitchFamily="34" charset="-120"/>
              </a:rPr>
              <a:t> 其它的</a:t>
            </a:r>
            <a:r>
              <a:rPr lang="zh-TW" altLang="en-US" sz="2800" dirty="0" smtClean="0">
                <a:latin typeface="微軟正黑體" pitchFamily="34" charset="-120"/>
                <a:ea typeface="微軟正黑體" pitchFamily="34" charset="-120"/>
              </a:rPr>
              <a:t>電視節目，比如</a:t>
            </a:r>
            <a:r>
              <a:rPr lang="en-US" altLang="zh-TW" sz="2800" dirty="0" err="1" smtClean="0">
                <a:latin typeface="微軟正黑體" pitchFamily="34" charset="-120"/>
                <a:ea typeface="微軟正黑體" pitchFamily="34" charset="-120"/>
              </a:rPr>
              <a:t>ReBoot</a:t>
            </a: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The 《</a:t>
            </a:r>
            <a:r>
              <a:rPr lang="zh-TW" altLang="en-US" sz="2800" dirty="0" smtClean="0">
                <a:latin typeface="微軟正黑體" pitchFamily="34" charset="-120"/>
                <a:ea typeface="微軟正黑體" pitchFamily="34" charset="-120"/>
              </a:rPr>
              <a:t>阿森一族</a:t>
            </a:r>
            <a:r>
              <a:rPr lang="en-US" altLang="zh-TW" sz="2800" dirty="0" smtClean="0">
                <a:latin typeface="微軟正黑體" pitchFamily="34" charset="-120"/>
                <a:ea typeface="微軟正黑體" pitchFamily="34" charset="-120"/>
              </a:rPr>
              <a:t>》</a:t>
            </a:r>
          </a:p>
          <a:p>
            <a:pPr>
              <a:lnSpc>
                <a:spcPts val="3600"/>
              </a:lnSpc>
            </a:pPr>
            <a:r>
              <a:rPr lang="zh-TW" altLang="en-US"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和</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南方公園</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等也有</a:t>
            </a:r>
            <a:r>
              <a:rPr lang="zh-TW" altLang="en-US" sz="2800" b="1" u="sng" dirty="0" smtClean="0">
                <a:solidFill>
                  <a:srgbClr val="FF0000"/>
                </a:solidFill>
                <a:latin typeface="微軟正黑體" pitchFamily="34" charset="-120"/>
                <a:ea typeface="微軟正黑體" pitchFamily="34" charset="-120"/>
              </a:rPr>
              <a:t>角色或情節模仿</a:t>
            </a:r>
            <a:r>
              <a:rPr lang="en-US" altLang="zh-TW" sz="2800" b="1" u="sng" dirty="0" smtClean="0">
                <a:solidFill>
                  <a:srgbClr val="FF0000"/>
                </a:solidFill>
                <a:latin typeface="微軟正黑體" pitchFamily="34" charset="-120"/>
                <a:ea typeface="微軟正黑體" pitchFamily="34" charset="-120"/>
              </a:rPr>
              <a:t>Pokémon</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5" name="文字方塊 4"/>
          <p:cNvSpPr txBox="1"/>
          <p:nvPr/>
        </p:nvSpPr>
        <p:spPr>
          <a:xfrm>
            <a:off x="2786896" y="0"/>
            <a:ext cx="3570208"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畢業演講</a:t>
            </a:r>
            <a:endParaRPr lang="zh-TW" altLang="en-US" sz="6600" dirty="0">
              <a:solidFill>
                <a:srgbClr val="0070C0"/>
              </a:solidFill>
              <a:latin typeface="華康飾藝體W5" pitchFamily="81" charset="-120"/>
              <a:ea typeface="華康飾藝體W5" pitchFamily="81" charset="-120"/>
            </a:endParaRPr>
          </a:p>
        </p:txBody>
      </p:sp>
      <p:sp>
        <p:nvSpPr>
          <p:cNvPr id="2" name="矩形 1"/>
          <p:cNvSpPr/>
          <p:nvPr/>
        </p:nvSpPr>
        <p:spPr>
          <a:xfrm>
            <a:off x="467544" y="1052736"/>
            <a:ext cx="7992888" cy="5404108"/>
          </a:xfrm>
          <a:prstGeom prst="rect">
            <a:avLst/>
          </a:prstGeom>
        </p:spPr>
        <p:txBody>
          <a:bodyPr wrap="square">
            <a:spAutoFit/>
          </a:bodyPr>
          <a:lstStyle/>
          <a:p>
            <a:pPr>
              <a:lnSpc>
                <a:spcPts val="3200"/>
              </a:lnSpc>
            </a:pPr>
            <a:r>
              <a:rPr lang="en-US" altLang="zh-TW" sz="2400" dirty="0" smtClean="0">
                <a:latin typeface="微軟正黑體" pitchFamily="34" charset="-120"/>
                <a:ea typeface="微軟正黑體" pitchFamily="34" charset="-120"/>
              </a:rPr>
              <a:t>2008</a:t>
            </a:r>
            <a:r>
              <a:rPr lang="zh-TW" altLang="en-US" sz="2400" dirty="0" smtClean="0">
                <a:latin typeface="微軟正黑體" pitchFamily="34" charset="-120"/>
                <a:ea typeface="微軟正黑體" pitchFamily="34" charset="-120"/>
              </a:rPr>
              <a:t>年在美國不同高中的第一名學生（能夠在美國高中畢業典禮代表畢業班學生致詞的，基本上都是學業、體育、社團等總體成績中，</a:t>
            </a:r>
            <a:r>
              <a:rPr lang="zh-TW" altLang="en-US" sz="2400" b="1" u="sng" dirty="0" smtClean="0">
                <a:solidFill>
                  <a:srgbClr val="FF0000"/>
                </a:solidFill>
                <a:latin typeface="微軟正黑體" pitchFamily="34" charset="-120"/>
                <a:ea typeface="微軟正黑體" pitchFamily="34" charset="-120"/>
              </a:rPr>
              <a:t>表現最佳的學生</a:t>
            </a:r>
            <a:r>
              <a:rPr lang="zh-TW" altLang="en-US" sz="2400" dirty="0" smtClean="0">
                <a:latin typeface="微軟正黑體" pitchFamily="34" charset="-120"/>
                <a:ea typeface="微軟正黑體" pitchFamily="34" charset="-120"/>
              </a:rPr>
              <a:t>），有三位都選擇了同一個日本動漫</a:t>
            </a:r>
            <a:r>
              <a:rPr lang="zh-TW" altLang="en-US" sz="2400" u="sng" dirty="0" smtClean="0">
                <a:solidFill>
                  <a:srgbClr val="FF0000"/>
                </a:solidFill>
                <a:latin typeface="微軟正黑體" pitchFamily="34" charset="-120"/>
                <a:ea typeface="微軟正黑體" pitchFamily="34" charset="-120"/>
              </a:rPr>
              <a:t>「神奇寶貝」</a:t>
            </a:r>
            <a:r>
              <a:rPr lang="zh-TW" altLang="en-US" sz="2400" dirty="0" smtClean="0">
                <a:latin typeface="微軟正黑體" pitchFamily="34" charset="-120"/>
                <a:ea typeface="微軟正黑體" pitchFamily="34" charset="-120"/>
              </a:rPr>
              <a:t>的故事，來作為激勵同學們的演講主題。</a:t>
            </a:r>
          </a:p>
          <a:p>
            <a:pPr>
              <a:lnSpc>
                <a:spcPts val="3200"/>
              </a:lnSpc>
            </a:pPr>
            <a:r>
              <a:rPr lang="zh-TW" altLang="en-US" sz="2400" dirty="0" smtClean="0">
                <a:latin typeface="微軟正黑體" pitchFamily="34" charset="-120"/>
                <a:ea typeface="微軟正黑體" pitchFamily="34" charset="-120"/>
              </a:rPr>
              <a:t>基本上，他們說，每隻</a:t>
            </a:r>
            <a:r>
              <a:rPr lang="zh-TW" altLang="en-US" sz="2400" u="sng" dirty="0" smtClean="0">
                <a:solidFill>
                  <a:srgbClr val="FF0000"/>
                </a:solidFill>
                <a:latin typeface="微軟正黑體" pitchFamily="34" charset="-120"/>
                <a:ea typeface="微軟正黑體" pitchFamily="34" charset="-120"/>
              </a:rPr>
              <a:t>「口袋怪獸」就是每一位同學，各有特色跟專長，當然也有弱點</a:t>
            </a:r>
            <a:r>
              <a:rPr lang="zh-TW" altLang="en-US" sz="2400" dirty="0" smtClean="0">
                <a:latin typeface="微軟正黑體" pitchFamily="34" charset="-120"/>
                <a:ea typeface="微軟正黑體" pitchFamily="34" charset="-120"/>
              </a:rPr>
              <a:t>。</a:t>
            </a:r>
          </a:p>
          <a:p>
            <a:pPr>
              <a:lnSpc>
                <a:spcPts val="3200"/>
              </a:lnSpc>
            </a:pPr>
            <a:r>
              <a:rPr lang="zh-TW" altLang="en-US" sz="2400" dirty="0" smtClean="0">
                <a:latin typeface="微軟正黑體" pitchFamily="34" charset="-120"/>
                <a:ea typeface="微軟正黑體" pitchFamily="34" charset="-120"/>
              </a:rPr>
              <a:t>神奇寶貝的進化，這三位高中生他們說，就像是每一位同學在學習及成長過程中的進步及轉變一般。</a:t>
            </a:r>
          </a:p>
          <a:p>
            <a:pPr>
              <a:lnSpc>
                <a:spcPts val="3200"/>
              </a:lnSpc>
            </a:pPr>
            <a:r>
              <a:rPr lang="zh-TW" altLang="en-US" sz="2400" dirty="0" smtClean="0">
                <a:latin typeface="微軟正黑體" pitchFamily="34" charset="-120"/>
                <a:ea typeface="微軟正黑體" pitchFamily="34" charset="-120"/>
              </a:rPr>
              <a:t>而每位「口袋怪獸」的訓練師，就是等同於學校的老師、每個家庭的家長、以及之後的社會職場的上司。</a:t>
            </a:r>
          </a:p>
          <a:p>
            <a:pPr>
              <a:lnSpc>
                <a:spcPts val="3200"/>
              </a:lnSpc>
            </a:pPr>
            <a:r>
              <a:rPr lang="zh-TW" altLang="en-US" sz="2400" dirty="0" smtClean="0">
                <a:latin typeface="微軟正黑體" pitchFamily="34" charset="-120"/>
                <a:ea typeface="微軟正黑體" pitchFamily="34" charset="-120"/>
              </a:rPr>
              <a:t>日本動漫早已經</a:t>
            </a:r>
            <a:r>
              <a:rPr lang="zh-TW" altLang="en-US" sz="2400" u="sng" dirty="0" smtClean="0">
                <a:solidFill>
                  <a:srgbClr val="FF0000"/>
                </a:solidFill>
                <a:latin typeface="微軟正黑體" pitchFamily="34" charset="-120"/>
                <a:ea typeface="微軟正黑體" pitchFamily="34" charset="-120"/>
              </a:rPr>
              <a:t>普遍進入到歐美的許多年輕世代生活圈內</a:t>
            </a:r>
            <a:r>
              <a:rPr lang="zh-TW" altLang="en-US" sz="2400" dirty="0" smtClean="0">
                <a:latin typeface="微軟正黑體" pitchFamily="34" charset="-120"/>
                <a:ea typeface="微軟正黑體" pitchFamily="34" charset="-120"/>
              </a:rPr>
              <a:t>，成為共同的話題了。</a:t>
            </a:r>
            <a:endParaRPr lang="zh-TW" altLang="en-US" sz="2400" dirty="0">
              <a:latin typeface="微軟正黑體" pitchFamily="34" charset="-120"/>
              <a:ea typeface="微軟正黑體" pitchFamily="34" charset="-120"/>
            </a:endParaRPr>
          </a:p>
        </p:txBody>
      </p:sp>
      <p:sp>
        <p:nvSpPr>
          <p:cNvPr id="3" name="矩形 2"/>
          <p:cNvSpPr/>
          <p:nvPr/>
        </p:nvSpPr>
        <p:spPr>
          <a:xfrm>
            <a:off x="179512" y="6290156"/>
            <a:ext cx="8712968" cy="523220"/>
          </a:xfrm>
          <a:prstGeom prst="rect">
            <a:avLst/>
          </a:prstGeom>
        </p:spPr>
        <p:txBody>
          <a:bodyPr wrap="square">
            <a:spAutoFit/>
          </a:bodyPr>
          <a:lstStyle/>
          <a:p>
            <a:r>
              <a:rPr lang="en-US" altLang="zh-TW" sz="2800" b="1" dirty="0" smtClean="0">
                <a:solidFill>
                  <a:srgbClr val="FF0066"/>
                </a:solidFill>
                <a:hlinkClick r:id="rId3"/>
              </a:rPr>
              <a:t>http://www.youtube.com/watch?v=jxHXhuUF1Ik&amp;t=53s</a:t>
            </a:r>
            <a:endParaRPr lang="zh-TW" altLang="en-US" sz="2800" b="1"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pic>
        <p:nvPicPr>
          <p:cNvPr id="56322" name="Picture 2" descr="http://s1.dwstatic.com/group1/M00/99/73/ce88f526fd5f06131149cfaf4d521e6c.jpg"/>
          <p:cNvPicPr>
            <a:picLocks noChangeAspect="1" noChangeArrowheads="1"/>
          </p:cNvPicPr>
          <p:nvPr/>
        </p:nvPicPr>
        <p:blipFill>
          <a:blip r:embed="rId3" cstate="screen"/>
          <a:srcRect/>
          <a:stretch>
            <a:fillRect/>
          </a:stretch>
        </p:blipFill>
        <p:spPr bwMode="auto">
          <a:xfrm>
            <a:off x="755576" y="1124744"/>
            <a:ext cx="7446059" cy="496855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pic>
        <p:nvPicPr>
          <p:cNvPr id="33794" name="Picture 2" descr="http://pallettribune.com/wp-content/uploads/2009/06/file.jpeg"/>
          <p:cNvPicPr>
            <a:picLocks noChangeAspect="1" noChangeArrowheads="1"/>
          </p:cNvPicPr>
          <p:nvPr/>
        </p:nvPicPr>
        <p:blipFill>
          <a:blip r:embed="rId3" cstate="screen"/>
          <a:srcRect/>
          <a:stretch>
            <a:fillRect/>
          </a:stretch>
        </p:blipFill>
        <p:spPr bwMode="auto">
          <a:xfrm>
            <a:off x="2429762" y="260648"/>
            <a:ext cx="4284476" cy="5644798"/>
          </a:xfrm>
          <a:prstGeom prst="rect">
            <a:avLst/>
          </a:prstGeom>
          <a:noFill/>
        </p:spPr>
      </p:pic>
      <p:sp>
        <p:nvSpPr>
          <p:cNvPr id="4" name="矩形 3"/>
          <p:cNvSpPr/>
          <p:nvPr/>
        </p:nvSpPr>
        <p:spPr>
          <a:xfrm>
            <a:off x="467544" y="6023029"/>
            <a:ext cx="8208912" cy="707886"/>
          </a:xfrm>
          <a:prstGeom prst="rect">
            <a:avLst/>
          </a:prstGeom>
        </p:spPr>
        <p:txBody>
          <a:bodyPr wrap="square">
            <a:spAutoFit/>
          </a:bodyPr>
          <a:lstStyle/>
          <a:p>
            <a:r>
              <a:rPr lang="en-US" altLang="zh-TW" sz="4000" b="1" dirty="0" smtClean="0">
                <a:solidFill>
                  <a:srgbClr val="FF0000"/>
                </a:solidFill>
                <a:latin typeface="Square721 BT" pitchFamily="34" charset="0"/>
              </a:rPr>
              <a:t>1999/11/22</a:t>
            </a:r>
            <a:r>
              <a:rPr lang="zh-TW" altLang="en-US" sz="4000" b="1" dirty="0" smtClean="0">
                <a:solidFill>
                  <a:srgbClr val="FF0000"/>
                </a:solidFill>
                <a:latin typeface="Square721 BT" pitchFamily="34" charset="0"/>
              </a:rPr>
              <a:t>    </a:t>
            </a:r>
            <a:r>
              <a:rPr lang="en-US" altLang="zh-TW" sz="4000" b="1" dirty="0" smtClean="0">
                <a:solidFill>
                  <a:srgbClr val="FF0000"/>
                </a:solidFill>
                <a:latin typeface="Square721 BT" pitchFamily="34" charset="0"/>
              </a:rPr>
              <a:t>Vol. 154 / No. 21</a:t>
            </a:r>
            <a:endParaRPr lang="zh-TW" altLang="en-US" sz="4000" b="1" dirty="0">
              <a:solidFill>
                <a:srgbClr val="FF0000"/>
              </a:solidFill>
              <a:latin typeface="Square721 BT"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88640"/>
            <a:ext cx="8568952" cy="6658233"/>
          </a:xfrm>
          <a:prstGeom prst="rect">
            <a:avLst/>
          </a:prstGeom>
        </p:spPr>
        <p:txBody>
          <a:bodyPr wrap="square">
            <a:spAutoFit/>
          </a:bodyPr>
          <a:lstStyle/>
          <a:p>
            <a:pPr>
              <a:lnSpc>
                <a:spcPts val="3200"/>
              </a:lnSpc>
            </a:pPr>
            <a:r>
              <a:rPr lang="ja-JP" altLang="en-US" sz="2400" dirty="0" smtClean="0">
                <a:latin typeface="微軟正黑體" pitchFamily="34" charset="-120"/>
                <a:ea typeface="微軟正黑體" pitchFamily="34" charset="-120"/>
              </a:rPr>
              <a:t>把神奇寶貝喻為</a:t>
            </a:r>
            <a:r>
              <a:rPr lang="ja-JP" altLang="en-US" sz="2400" u="sng" dirty="0" smtClean="0">
                <a:solidFill>
                  <a:srgbClr val="FF0000"/>
                </a:solidFill>
                <a:latin typeface="微軟正黑體" pitchFamily="34" charset="-120"/>
                <a:ea typeface="微軟正黑體" pitchFamily="34" charset="-120"/>
              </a:rPr>
              <a:t>世界知名人物</a:t>
            </a:r>
            <a:r>
              <a:rPr lang="ja-JP" altLang="en-US" sz="2400" dirty="0" smtClean="0">
                <a:latin typeface="微軟正黑體" pitchFamily="34" charset="-120"/>
                <a:ea typeface="微軟正黑體" pitchFamily="34" charset="-120"/>
              </a:rPr>
              <a:t>應不為過，因為到日本的外國觀光客有很多人都會到「那個地方」做一次朝聖之旅。旅遊網站</a:t>
            </a:r>
            <a:r>
              <a:rPr lang="zh-TW" altLang="en-US" sz="2400" b="1" u="sng" dirty="0" smtClean="0">
                <a:solidFill>
                  <a:srgbClr val="FF0000"/>
                </a:solidFill>
                <a:latin typeface="微軟正黑體" pitchFamily="34" charset="-120"/>
                <a:ea typeface="微軟正黑體" pitchFamily="34" charset="-120"/>
              </a:rPr>
              <a:t>「</a:t>
            </a:r>
            <a:r>
              <a:rPr lang="en-US" altLang="zh-TW" sz="2400" b="1" u="sng" dirty="0" smtClean="0">
                <a:solidFill>
                  <a:srgbClr val="FF0000"/>
                </a:solidFill>
                <a:latin typeface="微軟正黑體" pitchFamily="34" charset="-120"/>
                <a:ea typeface="微軟正黑體" pitchFamily="34" charset="-120"/>
              </a:rPr>
              <a:t>T</a:t>
            </a:r>
            <a:r>
              <a:rPr lang="en-US" altLang="ja-JP" sz="2400" b="1" u="sng" dirty="0" smtClean="0">
                <a:solidFill>
                  <a:srgbClr val="FF0000"/>
                </a:solidFill>
                <a:latin typeface="微軟正黑體" pitchFamily="34" charset="-120"/>
                <a:ea typeface="微軟正黑體" pitchFamily="34" charset="-120"/>
              </a:rPr>
              <a:t>rip</a:t>
            </a:r>
            <a:r>
              <a:rPr lang="zh-TW" altLang="en-US" sz="2400" b="1" u="sng" dirty="0" smtClean="0">
                <a:solidFill>
                  <a:srgbClr val="FF0000"/>
                </a:solidFill>
                <a:latin typeface="微軟正黑體" pitchFamily="34" charset="-120"/>
                <a:ea typeface="微軟正黑體" pitchFamily="34" charset="-120"/>
              </a:rPr>
              <a:t> </a:t>
            </a:r>
            <a:r>
              <a:rPr lang="en-US" altLang="zh-TW" sz="2400" b="1" u="sng" dirty="0" smtClean="0">
                <a:solidFill>
                  <a:srgbClr val="FF0000"/>
                </a:solidFill>
                <a:latin typeface="微軟正黑體" pitchFamily="34" charset="-120"/>
                <a:ea typeface="微軟正黑體" pitchFamily="34" charset="-120"/>
              </a:rPr>
              <a:t>A</a:t>
            </a:r>
            <a:r>
              <a:rPr lang="en-US" altLang="ja-JP" sz="2400" b="1" u="sng" dirty="0" smtClean="0">
                <a:solidFill>
                  <a:srgbClr val="FF0000"/>
                </a:solidFill>
                <a:latin typeface="微軟正黑體" pitchFamily="34" charset="-120"/>
                <a:ea typeface="微軟正黑體" pitchFamily="34" charset="-120"/>
              </a:rPr>
              <a:t>dvisor</a:t>
            </a:r>
            <a:r>
              <a:rPr lang="zh-TW" altLang="en-US" sz="2400" b="1" u="sng" dirty="0" smtClean="0">
                <a:solidFill>
                  <a:srgbClr val="FF0000"/>
                </a:solidFill>
                <a:latin typeface="微軟正黑體" pitchFamily="34" charset="-120"/>
                <a:ea typeface="微軟正黑體" pitchFamily="34" charset="-120"/>
              </a:rPr>
              <a:t>」</a:t>
            </a:r>
            <a:r>
              <a:rPr lang="ja-JP" altLang="en-US" sz="2400" dirty="0" smtClean="0">
                <a:latin typeface="微軟正黑體" pitchFamily="34" charset="-120"/>
                <a:ea typeface="微軟正黑體" pitchFamily="34" charset="-120"/>
              </a:rPr>
              <a:t>日前公佈了一份</a:t>
            </a:r>
            <a:r>
              <a:rPr lang="en-US" altLang="ja-JP" sz="2400" dirty="0" smtClean="0">
                <a:latin typeface="微軟正黑體" pitchFamily="34" charset="-120"/>
                <a:ea typeface="微軟正黑體" pitchFamily="34" charset="-120"/>
              </a:rPr>
              <a:t>2008</a:t>
            </a:r>
            <a:r>
              <a:rPr lang="ja-JP" altLang="en-US" sz="2400" dirty="0" smtClean="0">
                <a:latin typeface="微軟正黑體" pitchFamily="34" charset="-120"/>
                <a:ea typeface="微軟正黑體" pitchFamily="34" charset="-120"/>
              </a:rPr>
              <a:t>年外國觀光客最感興趣的景點報告，排名前三名的地方分別是</a:t>
            </a:r>
            <a:r>
              <a:rPr lang="ja-JP" altLang="en-US" sz="2400" b="1" u="sng" dirty="0" smtClean="0">
                <a:solidFill>
                  <a:srgbClr val="FF0000"/>
                </a:solidFill>
                <a:latin typeface="微軟正黑體" pitchFamily="34" charset="-120"/>
                <a:ea typeface="微軟正黑體" pitchFamily="34" charset="-120"/>
              </a:rPr>
              <a:t>「築地市場」、「東京迪士尼樂園」以及「東京神奇寶貝中心」（ポケモンセンター）</a:t>
            </a:r>
            <a:r>
              <a:rPr lang="ja-JP" altLang="en-US" sz="2400" dirty="0" smtClean="0">
                <a:latin typeface="微軟正黑體" pitchFamily="34" charset="-120"/>
                <a:ea typeface="微軟正黑體" pitchFamily="34" charset="-120"/>
              </a:rPr>
              <a:t>。其他</a:t>
            </a:r>
            <a:r>
              <a:rPr lang="ja-JP" altLang="en-US" sz="2400" dirty="0" smtClean="0">
                <a:latin typeface="微軟正黑體" pitchFamily="34" charset="-120"/>
                <a:ea typeface="微軟正黑體" pitchFamily="34" charset="-120"/>
              </a:rPr>
              <a:t>包括淺草寺及金閣寺等傳統古蹟以及現代建築林立的六本木也都列入排行榜中，而與電玩及動畫有關聯的地方就只有「東京神奇寶貝中心」，這</a:t>
            </a:r>
            <a:endParaRPr lang="en-US" altLang="ja-JP" sz="2400" dirty="0" smtClean="0">
              <a:latin typeface="微軟正黑體" pitchFamily="34" charset="-120"/>
              <a:ea typeface="微軟正黑體" pitchFamily="34" charset="-120"/>
            </a:endParaRPr>
          </a:p>
          <a:p>
            <a:pPr>
              <a:lnSpc>
                <a:spcPts val="3200"/>
              </a:lnSpc>
            </a:pPr>
            <a:r>
              <a:rPr lang="ja-JP" altLang="en-US" sz="2400" dirty="0" smtClean="0">
                <a:latin typeface="微軟正黑體" pitchFamily="34" charset="-120"/>
                <a:ea typeface="微軟正黑體" pitchFamily="34" charset="-120"/>
              </a:rPr>
              <a:t>知名神奇寶貝週邊商品專門店，</a:t>
            </a:r>
            <a:r>
              <a:rPr lang="ja-JP" altLang="en-US" sz="2400" b="1" u="sng" dirty="0" smtClean="0">
                <a:solidFill>
                  <a:srgbClr val="FF0000"/>
                </a:solidFill>
                <a:latin typeface="微軟正黑體" pitchFamily="34" charset="-120"/>
                <a:ea typeface="微軟正黑體" pitchFamily="34" charset="-120"/>
              </a:rPr>
              <a:t>除</a:t>
            </a:r>
            <a:endParaRPr lang="en-US" altLang="ja-JP" sz="2400" b="1" u="sng" dirty="0" smtClean="0">
              <a:solidFill>
                <a:srgbClr val="FF0000"/>
              </a:solidFill>
              <a:latin typeface="微軟正黑體" pitchFamily="34" charset="-120"/>
              <a:ea typeface="微軟正黑體" pitchFamily="34" charset="-120"/>
            </a:endParaRPr>
          </a:p>
          <a:p>
            <a:pPr>
              <a:lnSpc>
                <a:spcPts val="3200"/>
              </a:lnSpc>
            </a:pPr>
            <a:r>
              <a:rPr lang="ja-JP" altLang="en-US" sz="2400" b="1" u="sng" dirty="0" smtClean="0">
                <a:solidFill>
                  <a:srgbClr val="FF0000"/>
                </a:solidFill>
                <a:latin typeface="微軟正黑體" pitchFamily="34" charset="-120"/>
                <a:ea typeface="微軟正黑體" pitchFamily="34" charset="-120"/>
              </a:rPr>
              <a:t>東京以外，大阪、名古屋、福岡、</a:t>
            </a:r>
            <a:endParaRPr lang="en-US" altLang="ja-JP" sz="2400" b="1" u="sng" dirty="0" smtClean="0">
              <a:solidFill>
                <a:srgbClr val="FF0000"/>
              </a:solidFill>
              <a:latin typeface="微軟正黑體" pitchFamily="34" charset="-120"/>
              <a:ea typeface="微軟正黑體" pitchFamily="34" charset="-120"/>
            </a:endParaRPr>
          </a:p>
          <a:p>
            <a:pPr>
              <a:lnSpc>
                <a:spcPts val="3200"/>
              </a:lnSpc>
            </a:pPr>
            <a:r>
              <a:rPr lang="ja-JP" altLang="en-US" sz="2400" b="1" u="sng" dirty="0" smtClean="0">
                <a:solidFill>
                  <a:srgbClr val="FF0000"/>
                </a:solidFill>
                <a:latin typeface="微軟正黑體" pitchFamily="34" charset="-120"/>
                <a:ea typeface="微軟正黑體" pitchFamily="34" charset="-120"/>
              </a:rPr>
              <a:t>横濱及札幌都有分店</a:t>
            </a:r>
            <a:r>
              <a:rPr lang="ja-JP" altLang="en-US" sz="2400" dirty="0" smtClean="0">
                <a:latin typeface="微軟正黑體" pitchFamily="34" charset="-120"/>
                <a:ea typeface="微軟正黑體" pitchFamily="34" charset="-120"/>
              </a:rPr>
              <a:t>。另外，從受</a:t>
            </a:r>
            <a:endParaRPr lang="en-US" altLang="ja-JP" sz="2400" dirty="0" smtClean="0">
              <a:latin typeface="微軟正黑體" pitchFamily="34" charset="-120"/>
              <a:ea typeface="微軟正黑體" pitchFamily="34" charset="-120"/>
            </a:endParaRPr>
          </a:p>
          <a:p>
            <a:pPr>
              <a:lnSpc>
                <a:spcPts val="3200"/>
              </a:lnSpc>
            </a:pPr>
            <a:r>
              <a:rPr lang="ja-JP" altLang="en-US" sz="2400" dirty="0" smtClean="0">
                <a:latin typeface="微軟正黑體" pitchFamily="34" charset="-120"/>
                <a:ea typeface="微軟正黑體" pitchFamily="34" charset="-120"/>
              </a:rPr>
              <a:t>訪者國籍統計中發現，對神奇寶貝</a:t>
            </a:r>
            <a:endParaRPr lang="en-US" altLang="ja-JP" sz="2400" dirty="0" smtClean="0">
              <a:latin typeface="微軟正黑體" pitchFamily="34" charset="-120"/>
              <a:ea typeface="微軟正黑體" pitchFamily="34" charset="-120"/>
            </a:endParaRPr>
          </a:p>
          <a:p>
            <a:pPr>
              <a:lnSpc>
                <a:spcPts val="3200"/>
              </a:lnSpc>
            </a:pPr>
            <a:r>
              <a:rPr lang="ja-JP" altLang="en-US" sz="2400" dirty="0" smtClean="0">
                <a:latin typeface="微軟正黑體" pitchFamily="34" charset="-120"/>
                <a:ea typeface="微軟正黑體" pitchFamily="34" charset="-120"/>
              </a:rPr>
              <a:t>中心特別感興趣的是</a:t>
            </a:r>
            <a:r>
              <a:rPr lang="ja-JP" altLang="en-US" sz="2400" u="sng" dirty="0" smtClean="0">
                <a:solidFill>
                  <a:srgbClr val="FF0000"/>
                </a:solidFill>
                <a:latin typeface="微軟正黑體" pitchFamily="34" charset="-120"/>
                <a:ea typeface="微軟正黑體" pitchFamily="34" charset="-120"/>
              </a:rPr>
              <a:t>美國人及法國</a:t>
            </a:r>
            <a:endParaRPr lang="en-US" altLang="ja-JP" sz="2400" u="sng" dirty="0" smtClean="0">
              <a:solidFill>
                <a:srgbClr val="FF0000"/>
              </a:solidFill>
              <a:latin typeface="微軟正黑體" pitchFamily="34" charset="-120"/>
              <a:ea typeface="微軟正黑體" pitchFamily="34" charset="-120"/>
            </a:endParaRPr>
          </a:p>
          <a:p>
            <a:pPr>
              <a:lnSpc>
                <a:spcPts val="3200"/>
              </a:lnSpc>
            </a:pPr>
            <a:r>
              <a:rPr lang="ja-JP" altLang="en-US" sz="2400" u="sng" dirty="0" smtClean="0">
                <a:solidFill>
                  <a:srgbClr val="FF0000"/>
                </a:solidFill>
                <a:latin typeface="微軟正黑體" pitchFamily="34" charset="-120"/>
                <a:ea typeface="微軟正黑體" pitchFamily="34" charset="-120"/>
              </a:rPr>
              <a:t>人</a:t>
            </a:r>
            <a:r>
              <a:rPr lang="ja-JP" altLang="en-US" sz="2400" dirty="0" smtClean="0">
                <a:latin typeface="微軟正黑體" pitchFamily="34" charset="-120"/>
                <a:ea typeface="微軟正黑體" pitchFamily="34" charset="-120"/>
              </a:rPr>
              <a:t>，客層則包括遠道而來朝聖的熱</a:t>
            </a:r>
            <a:endParaRPr lang="en-US" altLang="ja-JP" sz="2400" dirty="0" smtClean="0">
              <a:latin typeface="微軟正黑體" pitchFamily="34" charset="-120"/>
              <a:ea typeface="微軟正黑體" pitchFamily="34" charset="-120"/>
            </a:endParaRPr>
          </a:p>
          <a:p>
            <a:pPr>
              <a:lnSpc>
                <a:spcPts val="3200"/>
              </a:lnSpc>
            </a:pPr>
            <a:r>
              <a:rPr lang="ja-JP" altLang="en-US" sz="2400" dirty="0" smtClean="0">
                <a:latin typeface="微軟正黑體" pitchFamily="34" charset="-120"/>
                <a:ea typeface="微軟正黑體" pitchFamily="34" charset="-120"/>
              </a:rPr>
              <a:t>情粉絲及想</a:t>
            </a:r>
            <a:r>
              <a:rPr lang="ja-JP" altLang="en-US" sz="2400" u="sng" dirty="0" smtClean="0">
                <a:solidFill>
                  <a:srgbClr val="FF0000"/>
                </a:solidFill>
                <a:latin typeface="微軟正黑體" pitchFamily="34" charset="-120"/>
                <a:ea typeface="微軟正黑體" pitchFamily="34" charset="-120"/>
              </a:rPr>
              <a:t>買禮物回去送小孩</a:t>
            </a:r>
            <a:r>
              <a:rPr lang="ja-JP" altLang="en-US" sz="2400" dirty="0" smtClean="0">
                <a:latin typeface="微軟正黑體" pitchFamily="34" charset="-120"/>
                <a:ea typeface="微軟正黑體" pitchFamily="34" charset="-120"/>
              </a:rPr>
              <a:t>的出</a:t>
            </a:r>
            <a:endParaRPr lang="en-US" altLang="ja-JP" sz="2400" dirty="0" smtClean="0">
              <a:latin typeface="微軟正黑體" pitchFamily="34" charset="-120"/>
              <a:ea typeface="微軟正黑體" pitchFamily="34" charset="-120"/>
            </a:endParaRPr>
          </a:p>
          <a:p>
            <a:pPr>
              <a:lnSpc>
                <a:spcPts val="3200"/>
              </a:lnSpc>
            </a:pPr>
            <a:r>
              <a:rPr lang="ja-JP" altLang="en-US" sz="2400" dirty="0" smtClean="0">
                <a:latin typeface="微軟正黑體" pitchFamily="34" charset="-120"/>
                <a:ea typeface="微軟正黑體" pitchFamily="34" charset="-120"/>
              </a:rPr>
              <a:t>差生意人。</a:t>
            </a:r>
            <a:endParaRPr lang="zh-TW" altLang="en-US" sz="2400" dirty="0">
              <a:latin typeface="微軟正黑體" pitchFamily="34" charset="-120"/>
              <a:ea typeface="微軟正黑體" pitchFamily="34" charset="-120"/>
            </a:endParaRPr>
          </a:p>
        </p:txBody>
      </p:sp>
      <p:pic>
        <p:nvPicPr>
          <p:cNvPr id="30722" name="Picture 2" descr="http://i.gbc.tw/gb_img/9/000/218/218809.jpg"/>
          <p:cNvPicPr>
            <a:picLocks noChangeAspect="1" noChangeArrowheads="1"/>
          </p:cNvPicPr>
          <p:nvPr/>
        </p:nvPicPr>
        <p:blipFill>
          <a:blip r:embed="rId2" cstate="screen"/>
          <a:srcRect/>
          <a:stretch>
            <a:fillRect/>
          </a:stretch>
        </p:blipFill>
        <p:spPr bwMode="auto">
          <a:xfrm>
            <a:off x="5076056" y="3183209"/>
            <a:ext cx="3816424" cy="34861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blog.yimg.com/2/yL7n9Sd7s5.0zeZCEgbkm8vWZCDNuFykCT9fUTheXOUDtq5Spc0N5g--/86/l/7NDAstRYK3AhyyicHbXcCw.jpg"/>
          <p:cNvPicPr>
            <a:picLocks noChangeAspect="1" noChangeArrowheads="1"/>
          </p:cNvPicPr>
          <p:nvPr/>
        </p:nvPicPr>
        <p:blipFill>
          <a:blip r:embed="rId2" cstate="screen"/>
          <a:srcRect/>
          <a:stretch>
            <a:fillRect/>
          </a:stretch>
        </p:blipFill>
        <p:spPr bwMode="auto">
          <a:xfrm>
            <a:off x="251520" y="3789040"/>
            <a:ext cx="3672408" cy="2736304"/>
          </a:xfrm>
          <a:prstGeom prst="rect">
            <a:avLst/>
          </a:prstGeom>
          <a:noFill/>
        </p:spPr>
      </p:pic>
      <p:pic>
        <p:nvPicPr>
          <p:cNvPr id="29698" name="Picture 2" descr="http://blog.udn.com/community/img/PSN_ARTICLE/seiya123/f_3205018_1.jpg"/>
          <p:cNvPicPr>
            <a:picLocks noChangeAspect="1" noChangeArrowheads="1"/>
          </p:cNvPicPr>
          <p:nvPr/>
        </p:nvPicPr>
        <p:blipFill>
          <a:blip r:embed="rId3" cstate="screen"/>
          <a:srcRect/>
          <a:stretch>
            <a:fillRect/>
          </a:stretch>
        </p:blipFill>
        <p:spPr bwMode="auto">
          <a:xfrm>
            <a:off x="251520" y="404664"/>
            <a:ext cx="4762500" cy="3024336"/>
          </a:xfrm>
          <a:prstGeom prst="rect">
            <a:avLst/>
          </a:prstGeom>
          <a:noFill/>
        </p:spPr>
      </p:pic>
      <p:sp>
        <p:nvSpPr>
          <p:cNvPr id="3" name="矩形 2"/>
          <p:cNvSpPr/>
          <p:nvPr/>
        </p:nvSpPr>
        <p:spPr>
          <a:xfrm>
            <a:off x="5220072" y="862261"/>
            <a:ext cx="3744416" cy="1846659"/>
          </a:xfrm>
          <a:prstGeom prst="rect">
            <a:avLst/>
          </a:prstGeom>
        </p:spPr>
        <p:txBody>
          <a:bodyPr wrap="square">
            <a:spAutoFit/>
          </a:bodyPr>
          <a:lstStyle/>
          <a:p>
            <a:r>
              <a:rPr lang="zh-TW" altLang="en-US" sz="4000" b="1" u="sng" dirty="0" smtClean="0">
                <a:solidFill>
                  <a:srgbClr val="FF0066"/>
                </a:solidFill>
                <a:latin typeface="微軟正黑體" pitchFamily="34" charset="-120"/>
                <a:ea typeface="微軟正黑體" pitchFamily="34" charset="-120"/>
              </a:rPr>
              <a:t>神奇寶貝中心</a:t>
            </a:r>
            <a:endParaRPr lang="en-US" altLang="zh-TW" sz="4000" b="1" u="sng" dirty="0" smtClean="0">
              <a:solidFill>
                <a:srgbClr val="FF0066"/>
              </a:solidFill>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東京 </a:t>
            </a:r>
            <a:r>
              <a:rPr lang="en-US" altLang="zh-TW" sz="2800" b="1" dirty="0" smtClean="0">
                <a:latin typeface="微軟正黑體" pitchFamily="34" charset="-120"/>
                <a:ea typeface="微軟正黑體" pitchFamily="34" charset="-120"/>
              </a:rPr>
              <a:t>JR </a:t>
            </a:r>
            <a:r>
              <a:rPr lang="zh-TW" altLang="en-US" sz="2800" b="1" dirty="0" smtClean="0">
                <a:latin typeface="微軟正黑體" pitchFamily="34" charset="-120"/>
                <a:ea typeface="微軟正黑體" pitchFamily="34" charset="-120"/>
              </a:rPr>
              <a:t>濱松町站 北口</a:t>
            </a:r>
            <a:endParaRPr lang="en-US" altLang="zh-TW" sz="28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芝離宮大廈</a:t>
            </a: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樓</a:t>
            </a:r>
            <a:endParaRPr lang="zh-TW" altLang="en-US" sz="2800" b="1" dirty="0">
              <a:latin typeface="微軟正黑體" pitchFamily="34" charset="-120"/>
              <a:ea typeface="微軟正黑體" pitchFamily="34" charset="-120"/>
            </a:endParaRPr>
          </a:p>
        </p:txBody>
      </p:sp>
      <p:pic>
        <p:nvPicPr>
          <p:cNvPr id="29700" name="Picture 4" descr="http://blog.yimg.com/2/yL7n9Sd7s5.0zeZCEgbkm8vWZCDNuFykCT9fUTheXOUDtq5Spc0N5g--/84/l/kz43yYiVY9QgtMlSolAqow.jpg"/>
          <p:cNvPicPr>
            <a:picLocks noChangeAspect="1" noChangeArrowheads="1"/>
          </p:cNvPicPr>
          <p:nvPr/>
        </p:nvPicPr>
        <p:blipFill>
          <a:blip r:embed="rId4" cstate="screen"/>
          <a:srcRect/>
          <a:stretch>
            <a:fillRect/>
          </a:stretch>
        </p:blipFill>
        <p:spPr bwMode="auto">
          <a:xfrm>
            <a:off x="4139952" y="4149080"/>
            <a:ext cx="4762500" cy="23762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6" name="文字方塊 5"/>
          <p:cNvSpPr txBox="1"/>
          <p:nvPr/>
        </p:nvSpPr>
        <p:spPr>
          <a:xfrm>
            <a:off x="3633282" y="0"/>
            <a:ext cx="1877437"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名稱</a:t>
            </a:r>
            <a:endParaRPr lang="zh-TW" altLang="en-US" sz="6600" dirty="0">
              <a:solidFill>
                <a:srgbClr val="0070C0"/>
              </a:solidFill>
              <a:latin typeface="華康飾藝體W5" pitchFamily="81" charset="-120"/>
              <a:ea typeface="華康飾藝體W5" pitchFamily="81" charset="-120"/>
            </a:endParaRPr>
          </a:p>
        </p:txBody>
      </p:sp>
      <p:sp>
        <p:nvSpPr>
          <p:cNvPr id="4" name="矩形 3"/>
          <p:cNvSpPr/>
          <p:nvPr/>
        </p:nvSpPr>
        <p:spPr>
          <a:xfrm>
            <a:off x="467544" y="1274165"/>
            <a:ext cx="8136904" cy="2112245"/>
          </a:xfrm>
          <a:prstGeom prst="rect">
            <a:avLst/>
          </a:prstGeom>
        </p:spPr>
        <p:txBody>
          <a:bodyPr wrap="square">
            <a:spAutoFit/>
          </a:bodyPr>
          <a:lstStyle/>
          <a:p>
            <a:pPr>
              <a:lnSpc>
                <a:spcPts val="3200"/>
              </a:lnSpc>
            </a:pPr>
            <a:r>
              <a:rPr lang="ja-JP" altLang="en-US" sz="2400" dirty="0" smtClean="0">
                <a:latin typeface="微軟正黑體" pitchFamily="34" charset="-120"/>
                <a:ea typeface="微軟正黑體" pitchFamily="34" charset="-120"/>
              </a:rPr>
              <a:t>神奇寶貝的日文原名為</a:t>
            </a:r>
            <a:r>
              <a:rPr lang="ja-JP" altLang="en-US" sz="2400" b="1" u="sng" dirty="0" smtClean="0">
                <a:solidFill>
                  <a:srgbClr val="FF0000"/>
                </a:solidFill>
                <a:latin typeface="微軟正黑體" pitchFamily="34" charset="-120"/>
                <a:ea typeface="微軟正黑體" pitchFamily="34" charset="-120"/>
              </a:rPr>
              <a:t>ポケットモンスター</a:t>
            </a:r>
            <a:r>
              <a:rPr lang="ja-JP" altLang="en-US" sz="2400" dirty="0" smtClean="0">
                <a:latin typeface="微軟正黑體" pitchFamily="34" charset="-120"/>
                <a:ea typeface="微軟正黑體" pitchFamily="34" charset="-120"/>
              </a:rPr>
              <a:t>，為英文</a:t>
            </a:r>
            <a:r>
              <a:rPr lang="en-US" altLang="ja-JP" sz="2400" b="1" u="sng" dirty="0" smtClean="0">
                <a:solidFill>
                  <a:srgbClr val="FF0000"/>
                </a:solidFill>
                <a:latin typeface="微軟正黑體" pitchFamily="34" charset="-120"/>
                <a:ea typeface="微軟正黑體" pitchFamily="34" charset="-120"/>
              </a:rPr>
              <a:t>Pocket Monsters</a:t>
            </a:r>
            <a:r>
              <a:rPr lang="ja-JP" altLang="en-US" sz="2400" dirty="0" smtClean="0">
                <a:latin typeface="微軟正黑體" pitchFamily="34" charset="-120"/>
                <a:ea typeface="微軟正黑體" pitchFamily="34" charset="-120"/>
              </a:rPr>
              <a:t>的音譯。神奇寶貝的拉丁字母正式名稱為</a:t>
            </a:r>
            <a:r>
              <a:rPr lang="en-US" altLang="ja-JP" sz="2400" dirty="0" smtClean="0">
                <a:latin typeface="微軟正黑體" pitchFamily="34" charset="-120"/>
                <a:ea typeface="微軟正黑體" pitchFamily="34" charset="-120"/>
              </a:rPr>
              <a:t>Pokémon</a:t>
            </a:r>
            <a:r>
              <a:rPr lang="ja-JP" altLang="en-US" sz="2400" dirty="0" smtClean="0">
                <a:latin typeface="微軟正黑體" pitchFamily="34" charset="-120"/>
                <a:ea typeface="微軟正黑體" pitchFamily="34" charset="-120"/>
              </a:rPr>
              <a:t>（日文音譯：ポケモン），來源於其日文羅馬字的縮寫：</a:t>
            </a:r>
            <a:r>
              <a:rPr lang="en-US" altLang="ja-JP" sz="2400" dirty="0" err="1" smtClean="0">
                <a:latin typeface="微軟正黑體" pitchFamily="34" charset="-120"/>
                <a:ea typeface="微軟正黑體" pitchFamily="34" charset="-120"/>
              </a:rPr>
              <a:t>Poketto</a:t>
            </a:r>
            <a:r>
              <a:rPr lang="en-US" altLang="ja-JP" sz="2400" dirty="0" smtClean="0">
                <a:latin typeface="微軟正黑體" pitchFamily="34" charset="-120"/>
                <a:ea typeface="微軟正黑體" pitchFamily="34" charset="-120"/>
              </a:rPr>
              <a:t> </a:t>
            </a:r>
            <a:r>
              <a:rPr lang="en-US" altLang="ja-JP" sz="2400" dirty="0" err="1" smtClean="0">
                <a:latin typeface="微軟正黑體" pitchFamily="34" charset="-120"/>
                <a:ea typeface="微軟正黑體" pitchFamily="34" charset="-120"/>
              </a:rPr>
              <a:t>Monsutā</a:t>
            </a:r>
            <a:r>
              <a:rPr lang="ja-JP" altLang="en-US" sz="2400" dirty="0" smtClean="0">
                <a:latin typeface="微軟正黑體" pitchFamily="34" charset="-120"/>
                <a:ea typeface="微軟正黑體" pitchFamily="34" charset="-120"/>
              </a:rPr>
              <a:t>（日文音譯：ポケットモンスター，也可視為其英文縮寫：</a:t>
            </a:r>
            <a:r>
              <a:rPr lang="en-US" altLang="ja-JP" sz="2400" dirty="0" smtClean="0">
                <a:latin typeface="微軟正黑體" pitchFamily="34" charset="-120"/>
                <a:ea typeface="微軟正黑體" pitchFamily="34" charset="-120"/>
              </a:rPr>
              <a:t>Pocket Monsters</a:t>
            </a:r>
            <a:r>
              <a:rPr lang="ja-JP" altLang="en-US" sz="2400" dirty="0" smtClean="0">
                <a:latin typeface="微軟正黑體" pitchFamily="34" charset="-120"/>
                <a:ea typeface="微軟正黑體" pitchFamily="34" charset="-120"/>
              </a:rPr>
              <a:t>）。</a:t>
            </a:r>
          </a:p>
        </p:txBody>
      </p:sp>
      <p:pic>
        <p:nvPicPr>
          <p:cNvPr id="20482" name="Picture 2" descr="http://images2.wikia.nocookie.net/__cb20110215152626/pokemon/images/f/f2/Pocket_Monsters_-_Diamond_%EF%BC%86_Pearl.png"/>
          <p:cNvPicPr>
            <a:picLocks noChangeAspect="1" noChangeArrowheads="1"/>
          </p:cNvPicPr>
          <p:nvPr/>
        </p:nvPicPr>
        <p:blipFill>
          <a:blip r:embed="rId3" cstate="screen"/>
          <a:srcRect/>
          <a:stretch>
            <a:fillRect/>
          </a:stretch>
        </p:blipFill>
        <p:spPr bwMode="auto">
          <a:xfrm>
            <a:off x="647564" y="3429000"/>
            <a:ext cx="7848872" cy="31869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6" name="文字方塊 5"/>
          <p:cNvSpPr txBox="1"/>
          <p:nvPr/>
        </p:nvSpPr>
        <p:spPr>
          <a:xfrm>
            <a:off x="670932" y="0"/>
            <a:ext cx="7802136"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神奇寶貝樂園＠台灣</a:t>
            </a:r>
            <a:endParaRPr lang="zh-TW" altLang="en-US" sz="6600" dirty="0">
              <a:solidFill>
                <a:srgbClr val="0070C0"/>
              </a:solidFill>
              <a:latin typeface="華康飾藝體W5" pitchFamily="81" charset="-120"/>
              <a:ea typeface="華康飾藝體W5" pitchFamily="81" charset="-120"/>
            </a:endParaRPr>
          </a:p>
        </p:txBody>
      </p:sp>
      <p:sp>
        <p:nvSpPr>
          <p:cNvPr id="7" name="矩形 6"/>
          <p:cNvSpPr/>
          <p:nvPr/>
        </p:nvSpPr>
        <p:spPr>
          <a:xfrm>
            <a:off x="395536" y="1196752"/>
            <a:ext cx="8352928" cy="5029582"/>
          </a:xfrm>
          <a:prstGeom prst="rect">
            <a:avLst/>
          </a:prstGeom>
        </p:spPr>
        <p:txBody>
          <a:bodyPr wrap="square">
            <a:spAutoFit/>
          </a:bodyPr>
          <a:lstStyle/>
          <a:p>
            <a:pPr>
              <a:lnSpc>
                <a:spcPts val="3500"/>
              </a:lnSpc>
            </a:pPr>
            <a:r>
              <a:rPr lang="en-US" altLang="zh-TW" sz="2800" dirty="0" smtClean="0">
                <a:latin typeface="微軟正黑體" pitchFamily="34" charset="-120"/>
                <a:ea typeface="微軟正黑體" pitchFamily="34" charset="-120"/>
              </a:rPr>
              <a:t>2005</a:t>
            </a:r>
            <a:r>
              <a:rPr lang="zh-TW" altLang="en-US" sz="2800" dirty="0" smtClean="0">
                <a:latin typeface="微軟正黑體" pitchFamily="34" charset="-120"/>
                <a:ea typeface="微軟正黑體" pitchFamily="34" charset="-120"/>
              </a:rPr>
              <a:t>年，日本先行開幕</a:t>
            </a:r>
            <a:r>
              <a:rPr lang="zh-TW" altLang="en-US" sz="2800" b="1" u="sng" dirty="0" smtClean="0">
                <a:solidFill>
                  <a:srgbClr val="FF0000"/>
                </a:solidFill>
                <a:latin typeface="微軟正黑體" pitchFamily="34" charset="-120"/>
                <a:ea typeface="微軟正黑體" pitchFamily="34" charset="-120"/>
              </a:rPr>
              <a:t>神奇寶貝樂園（</a:t>
            </a:r>
            <a:r>
              <a:rPr lang="en-US" altLang="zh-TW" sz="2800" b="1" u="sng" dirty="0" err="1" smtClean="0">
                <a:solidFill>
                  <a:srgbClr val="FF0000"/>
                </a:solidFill>
                <a:latin typeface="微軟正黑體" pitchFamily="34" charset="-120"/>
                <a:ea typeface="微軟正黑體" pitchFamily="34" charset="-120"/>
              </a:rPr>
              <a:t>PokéPARK</a:t>
            </a:r>
            <a:r>
              <a:rPr lang="zh-TW" altLang="en-US" sz="2800" b="1" u="sng" dirty="0" smtClean="0">
                <a:solidFill>
                  <a:srgbClr val="FF0000"/>
                </a:solidFill>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引來</a:t>
            </a:r>
            <a:r>
              <a:rPr lang="en-US" altLang="zh-TW" sz="2800" dirty="0" smtClean="0">
                <a:latin typeface="微軟正黑體" pitchFamily="34" charset="-120"/>
                <a:ea typeface="微軟正黑體" pitchFamily="34" charset="-120"/>
              </a:rPr>
              <a:t>400</a:t>
            </a:r>
            <a:r>
              <a:rPr lang="zh-TW" altLang="en-US" sz="2800" dirty="0" smtClean="0">
                <a:latin typeface="微軟正黑體" pitchFamily="34" charset="-120"/>
                <a:ea typeface="微軟正黑體" pitchFamily="34" charset="-120"/>
              </a:rPr>
              <a:t>多萬人次的盛潮。</a:t>
            </a:r>
          </a:p>
          <a:p>
            <a:pPr>
              <a:lnSpc>
                <a:spcPts val="3500"/>
              </a:lnSpc>
            </a:pPr>
            <a:r>
              <a:rPr lang="en-US" altLang="zh-TW" sz="2800" dirty="0" smtClean="0">
                <a:latin typeface="微軟正黑體" pitchFamily="34" charset="-120"/>
                <a:ea typeface="微軟正黑體" pitchFamily="34" charset="-120"/>
              </a:rPr>
              <a:t>2006</a:t>
            </a:r>
            <a:r>
              <a:rPr lang="zh-TW" altLang="en-US" sz="2800" dirty="0" smtClean="0">
                <a:latin typeface="微軟正黑體" pitchFamily="34" charset="-120"/>
                <a:ea typeface="微軟正黑體" pitchFamily="34" charset="-120"/>
              </a:rPr>
              <a:t>年，神奇寶貝樂園首度抵達日本之外的地區，正是選在</a:t>
            </a:r>
            <a:r>
              <a:rPr lang="zh-TW" altLang="en-US" sz="2800" b="1" u="sng" dirty="0" smtClean="0">
                <a:solidFill>
                  <a:srgbClr val="FF0000"/>
                </a:solidFill>
                <a:latin typeface="微軟正黑體" pitchFamily="34" charset="-120"/>
                <a:ea typeface="微軟正黑體" pitchFamily="34" charset="-120"/>
              </a:rPr>
              <a:t>台北士林</a:t>
            </a:r>
            <a:r>
              <a:rPr lang="zh-TW" altLang="en-US" sz="2800" dirty="0" smtClean="0">
                <a:latin typeface="微軟正黑體" pitchFamily="34" charset="-120"/>
                <a:ea typeface="微軟正黑體" pitchFamily="34" charset="-120"/>
              </a:rPr>
              <a:t>。</a:t>
            </a:r>
          </a:p>
          <a:p>
            <a:pPr>
              <a:lnSpc>
                <a:spcPts val="3500"/>
              </a:lnSpc>
            </a:pPr>
            <a:r>
              <a:rPr lang="zh-TW" altLang="en-US" sz="2800" dirty="0" smtClean="0">
                <a:latin typeface="微軟正黑體" pitchFamily="34" charset="-120"/>
                <a:ea typeface="微軟正黑體" pitchFamily="34" charset="-120"/>
              </a:rPr>
              <a:t>在樂園裡可坐在傳說中的神奇寶貝身上環繞奔馳、在森林裡與皮卡丘遊玩、和水躍魚一起急流探險、享受刺激的</a:t>
            </a:r>
            <a:endParaRPr lang="en-US" altLang="zh-TW" sz="2800" dirty="0" smtClean="0">
              <a:latin typeface="微軟正黑體" pitchFamily="34" charset="-120"/>
              <a:ea typeface="微軟正黑體" pitchFamily="34" charset="-120"/>
            </a:endParaRPr>
          </a:p>
          <a:p>
            <a:pPr>
              <a:lnSpc>
                <a:spcPts val="3500"/>
              </a:lnSpc>
            </a:pPr>
            <a:r>
              <a:rPr lang="zh-TW" altLang="en-US" sz="2800" dirty="0" smtClean="0">
                <a:latin typeface="微軟正黑體" pitchFamily="34" charset="-120"/>
                <a:ea typeface="微軟正黑體" pitchFamily="34" charset="-120"/>
              </a:rPr>
              <a:t>星空、還可</a:t>
            </a:r>
            <a:endParaRPr lang="en-US" altLang="zh-TW" sz="2800" dirty="0" smtClean="0">
              <a:latin typeface="微軟正黑體" pitchFamily="34" charset="-120"/>
              <a:ea typeface="微軟正黑體" pitchFamily="34" charset="-120"/>
            </a:endParaRPr>
          </a:p>
          <a:p>
            <a:pPr>
              <a:lnSpc>
                <a:spcPts val="3500"/>
              </a:lnSpc>
            </a:pPr>
            <a:r>
              <a:rPr lang="zh-TW" altLang="en-US" sz="2800" dirty="0" smtClean="0">
                <a:latin typeface="微軟正黑體" pitchFamily="34" charset="-120"/>
                <a:ea typeface="微軟正黑體" pitchFamily="34" charset="-120"/>
              </a:rPr>
              <a:t>和皮丘兄弟</a:t>
            </a:r>
            <a:endParaRPr lang="en-US" altLang="zh-TW" sz="2800" dirty="0" smtClean="0">
              <a:latin typeface="微軟正黑體" pitchFamily="34" charset="-120"/>
              <a:ea typeface="微軟正黑體" pitchFamily="34" charset="-120"/>
            </a:endParaRPr>
          </a:p>
          <a:p>
            <a:pPr>
              <a:lnSpc>
                <a:spcPts val="3500"/>
              </a:lnSpc>
            </a:pPr>
            <a:r>
              <a:rPr lang="zh-TW" altLang="en-US" sz="2800" dirty="0" smtClean="0">
                <a:latin typeface="微軟正黑體" pitchFamily="34" charset="-120"/>
                <a:ea typeface="微軟正黑體" pitchFamily="34" charset="-120"/>
              </a:rPr>
              <a:t>們坐火車暢</a:t>
            </a:r>
            <a:endParaRPr lang="en-US" altLang="zh-TW" sz="2800" dirty="0" smtClean="0">
              <a:latin typeface="微軟正黑體" pitchFamily="34" charset="-120"/>
              <a:ea typeface="微軟正黑體" pitchFamily="34" charset="-120"/>
            </a:endParaRPr>
          </a:p>
          <a:p>
            <a:pPr>
              <a:lnSpc>
                <a:spcPts val="3500"/>
              </a:lnSpc>
            </a:pPr>
            <a:r>
              <a:rPr lang="zh-TW" altLang="en-US" sz="2800" dirty="0" smtClean="0">
                <a:latin typeface="微軟正黑體" pitchFamily="34" charset="-120"/>
                <a:ea typeface="微軟正黑體" pitchFamily="34" charset="-120"/>
              </a:rPr>
              <a:t>遊等等。</a:t>
            </a:r>
            <a:endParaRPr lang="zh-TW" altLang="en-US" sz="2800" dirty="0">
              <a:latin typeface="微軟正黑體" pitchFamily="34" charset="-120"/>
              <a:ea typeface="微軟正黑體" pitchFamily="34" charset="-120"/>
            </a:endParaRPr>
          </a:p>
        </p:txBody>
      </p:sp>
      <p:pic>
        <p:nvPicPr>
          <p:cNvPr id="16386" name="Picture 2" descr="http://www.pikatw.com/n1e/twppb_4.jpg"/>
          <p:cNvPicPr>
            <a:picLocks noChangeAspect="1" noChangeArrowheads="1"/>
          </p:cNvPicPr>
          <p:nvPr/>
        </p:nvPicPr>
        <p:blipFill>
          <a:blip r:embed="rId3" cstate="screen"/>
          <a:srcRect/>
          <a:stretch>
            <a:fillRect/>
          </a:stretch>
        </p:blipFill>
        <p:spPr bwMode="auto">
          <a:xfrm>
            <a:off x="2627784" y="4077072"/>
            <a:ext cx="6096000"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pikatw.com/n1e/twppb_13.jpg"/>
          <p:cNvPicPr>
            <a:picLocks noChangeAspect="1" noChangeArrowheads="1"/>
          </p:cNvPicPr>
          <p:nvPr/>
        </p:nvPicPr>
        <p:blipFill>
          <a:blip r:embed="rId2" cstate="screen"/>
          <a:srcRect/>
          <a:stretch>
            <a:fillRect/>
          </a:stretch>
        </p:blipFill>
        <p:spPr bwMode="auto">
          <a:xfrm>
            <a:off x="4283967" y="3140968"/>
            <a:ext cx="4416491" cy="3312368"/>
          </a:xfrm>
          <a:prstGeom prst="rect">
            <a:avLst/>
          </a:prstGeom>
          <a:noFill/>
        </p:spPr>
      </p:pic>
      <p:pic>
        <p:nvPicPr>
          <p:cNvPr id="31752" name="Picture 8" descr="http://www.pikatw.com/n1e/twppb_6.jpg"/>
          <p:cNvPicPr>
            <a:picLocks noChangeAspect="1" noChangeArrowheads="1"/>
          </p:cNvPicPr>
          <p:nvPr/>
        </p:nvPicPr>
        <p:blipFill>
          <a:blip r:embed="rId3" cstate="screen"/>
          <a:srcRect/>
          <a:stretch>
            <a:fillRect/>
          </a:stretch>
        </p:blipFill>
        <p:spPr bwMode="auto">
          <a:xfrm>
            <a:off x="4499992" y="332656"/>
            <a:ext cx="4176463" cy="3132348"/>
          </a:xfrm>
          <a:prstGeom prst="rect">
            <a:avLst/>
          </a:prstGeom>
          <a:noFill/>
        </p:spPr>
      </p:pic>
      <p:pic>
        <p:nvPicPr>
          <p:cNvPr id="31754" name="Picture 10" descr="http://www.pikatw.com/n1e/twppb_7.jpg"/>
          <p:cNvPicPr>
            <a:picLocks noChangeAspect="1" noChangeArrowheads="1"/>
          </p:cNvPicPr>
          <p:nvPr/>
        </p:nvPicPr>
        <p:blipFill>
          <a:blip r:embed="rId4" cstate="screen"/>
          <a:srcRect/>
          <a:stretch>
            <a:fillRect/>
          </a:stretch>
        </p:blipFill>
        <p:spPr bwMode="auto">
          <a:xfrm>
            <a:off x="323529" y="3510136"/>
            <a:ext cx="3960440" cy="2970330"/>
          </a:xfrm>
          <a:prstGeom prst="rect">
            <a:avLst/>
          </a:prstGeom>
          <a:noFill/>
        </p:spPr>
      </p:pic>
      <p:pic>
        <p:nvPicPr>
          <p:cNvPr id="31748" name="Picture 4" descr="http://www.pikatw.com/n1e/twppb_19.jpg"/>
          <p:cNvPicPr>
            <a:picLocks noChangeAspect="1" noChangeArrowheads="1"/>
          </p:cNvPicPr>
          <p:nvPr/>
        </p:nvPicPr>
        <p:blipFill>
          <a:blip r:embed="rId5" cstate="screen"/>
          <a:srcRect/>
          <a:stretch>
            <a:fillRect/>
          </a:stretch>
        </p:blipFill>
        <p:spPr bwMode="auto">
          <a:xfrm>
            <a:off x="323527" y="332656"/>
            <a:ext cx="4224469" cy="3168352"/>
          </a:xfrm>
          <a:prstGeom prst="rect">
            <a:avLst/>
          </a:prstGeom>
          <a:noFill/>
        </p:spPr>
      </p:pic>
      <p:pic>
        <p:nvPicPr>
          <p:cNvPr id="31746" name="Picture 2" descr="http://www.pikatw.com/n1e/twppb_2.jpg"/>
          <p:cNvPicPr>
            <a:picLocks noChangeAspect="1" noChangeArrowheads="1"/>
          </p:cNvPicPr>
          <p:nvPr/>
        </p:nvPicPr>
        <p:blipFill>
          <a:blip r:embed="rId6" cstate="screen"/>
          <a:srcRect/>
          <a:stretch>
            <a:fillRect/>
          </a:stretch>
        </p:blipFill>
        <p:spPr bwMode="auto">
          <a:xfrm>
            <a:off x="2411760" y="2204864"/>
            <a:ext cx="3744416"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 calcmode="lin" valueType="num">
                                      <p:cBhvr>
                                        <p:cTn id="9" dur="500" fill="hold"/>
                                        <p:tgtEl>
                                          <p:spTgt spid="31748"/>
                                        </p:tgtEl>
                                        <p:attrNameLst>
                                          <p:attrName>style.rotation</p:attrName>
                                        </p:attrNameLst>
                                      </p:cBhvr>
                                      <p:tavLst>
                                        <p:tav tm="0">
                                          <p:val>
                                            <p:fltVal val="360"/>
                                          </p:val>
                                        </p:tav>
                                        <p:tav tm="100000">
                                          <p:val>
                                            <p:fltVal val="0"/>
                                          </p:val>
                                        </p:tav>
                                      </p:tavLst>
                                    </p:anim>
                                    <p:animEffect transition="in" filter="fade">
                                      <p:cBhvr>
                                        <p:cTn id="10" dur="500"/>
                                        <p:tgtEl>
                                          <p:spTgt spid="3174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1752"/>
                                        </p:tgtEl>
                                        <p:attrNameLst>
                                          <p:attrName>style.visibility</p:attrName>
                                        </p:attrNameLst>
                                      </p:cBhvr>
                                      <p:to>
                                        <p:strVal val="visible"/>
                                      </p:to>
                                    </p:set>
                                    <p:anim calcmode="lin" valueType="num">
                                      <p:cBhvr>
                                        <p:cTn id="15" dur="500" fill="hold"/>
                                        <p:tgtEl>
                                          <p:spTgt spid="31752"/>
                                        </p:tgtEl>
                                        <p:attrNameLst>
                                          <p:attrName>ppt_w</p:attrName>
                                        </p:attrNameLst>
                                      </p:cBhvr>
                                      <p:tavLst>
                                        <p:tav tm="0">
                                          <p:val>
                                            <p:fltVal val="0"/>
                                          </p:val>
                                        </p:tav>
                                        <p:tav tm="100000">
                                          <p:val>
                                            <p:strVal val="#ppt_w"/>
                                          </p:val>
                                        </p:tav>
                                      </p:tavLst>
                                    </p:anim>
                                    <p:anim calcmode="lin" valueType="num">
                                      <p:cBhvr>
                                        <p:cTn id="16" dur="500" fill="hold"/>
                                        <p:tgtEl>
                                          <p:spTgt spid="31752"/>
                                        </p:tgtEl>
                                        <p:attrNameLst>
                                          <p:attrName>ppt_h</p:attrName>
                                        </p:attrNameLst>
                                      </p:cBhvr>
                                      <p:tavLst>
                                        <p:tav tm="0">
                                          <p:val>
                                            <p:fltVal val="0"/>
                                          </p:val>
                                        </p:tav>
                                        <p:tav tm="100000">
                                          <p:val>
                                            <p:strVal val="#ppt_h"/>
                                          </p:val>
                                        </p:tav>
                                      </p:tavLst>
                                    </p:anim>
                                    <p:anim calcmode="lin" valueType="num">
                                      <p:cBhvr>
                                        <p:cTn id="17" dur="500" fill="hold"/>
                                        <p:tgtEl>
                                          <p:spTgt spid="31752"/>
                                        </p:tgtEl>
                                        <p:attrNameLst>
                                          <p:attrName>style.rotation</p:attrName>
                                        </p:attrNameLst>
                                      </p:cBhvr>
                                      <p:tavLst>
                                        <p:tav tm="0">
                                          <p:val>
                                            <p:fltVal val="360"/>
                                          </p:val>
                                        </p:tav>
                                        <p:tav tm="100000">
                                          <p:val>
                                            <p:fltVal val="0"/>
                                          </p:val>
                                        </p:tav>
                                      </p:tavLst>
                                    </p:anim>
                                    <p:animEffect transition="in" filter="fade">
                                      <p:cBhvr>
                                        <p:cTn id="18" dur="500"/>
                                        <p:tgtEl>
                                          <p:spTgt spid="3175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p:cTn id="23" dur="500" fill="hold"/>
                                        <p:tgtEl>
                                          <p:spTgt spid="31754"/>
                                        </p:tgtEl>
                                        <p:attrNameLst>
                                          <p:attrName>ppt_w</p:attrName>
                                        </p:attrNameLst>
                                      </p:cBhvr>
                                      <p:tavLst>
                                        <p:tav tm="0">
                                          <p:val>
                                            <p:fltVal val="0"/>
                                          </p:val>
                                        </p:tav>
                                        <p:tav tm="100000">
                                          <p:val>
                                            <p:strVal val="#ppt_w"/>
                                          </p:val>
                                        </p:tav>
                                      </p:tavLst>
                                    </p:anim>
                                    <p:anim calcmode="lin" valueType="num">
                                      <p:cBhvr>
                                        <p:cTn id="24" dur="500" fill="hold"/>
                                        <p:tgtEl>
                                          <p:spTgt spid="31754"/>
                                        </p:tgtEl>
                                        <p:attrNameLst>
                                          <p:attrName>ppt_h</p:attrName>
                                        </p:attrNameLst>
                                      </p:cBhvr>
                                      <p:tavLst>
                                        <p:tav tm="0">
                                          <p:val>
                                            <p:fltVal val="0"/>
                                          </p:val>
                                        </p:tav>
                                        <p:tav tm="100000">
                                          <p:val>
                                            <p:strVal val="#ppt_h"/>
                                          </p:val>
                                        </p:tav>
                                      </p:tavLst>
                                    </p:anim>
                                    <p:anim calcmode="lin" valueType="num">
                                      <p:cBhvr>
                                        <p:cTn id="25" dur="500" fill="hold"/>
                                        <p:tgtEl>
                                          <p:spTgt spid="31754"/>
                                        </p:tgtEl>
                                        <p:attrNameLst>
                                          <p:attrName>style.rotation</p:attrName>
                                        </p:attrNameLst>
                                      </p:cBhvr>
                                      <p:tavLst>
                                        <p:tav tm="0">
                                          <p:val>
                                            <p:fltVal val="360"/>
                                          </p:val>
                                        </p:tav>
                                        <p:tav tm="100000">
                                          <p:val>
                                            <p:fltVal val="0"/>
                                          </p:val>
                                        </p:tav>
                                      </p:tavLst>
                                    </p:anim>
                                    <p:animEffect transition="in" filter="fade">
                                      <p:cBhvr>
                                        <p:cTn id="26" dur="500"/>
                                        <p:tgtEl>
                                          <p:spTgt spid="3175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1750"/>
                                        </p:tgtEl>
                                        <p:attrNameLst>
                                          <p:attrName>style.visibility</p:attrName>
                                        </p:attrNameLst>
                                      </p:cBhvr>
                                      <p:to>
                                        <p:strVal val="visible"/>
                                      </p:to>
                                    </p:set>
                                    <p:anim calcmode="lin" valueType="num">
                                      <p:cBhvr>
                                        <p:cTn id="31" dur="500" fill="hold"/>
                                        <p:tgtEl>
                                          <p:spTgt spid="31750"/>
                                        </p:tgtEl>
                                        <p:attrNameLst>
                                          <p:attrName>ppt_w</p:attrName>
                                        </p:attrNameLst>
                                      </p:cBhvr>
                                      <p:tavLst>
                                        <p:tav tm="0">
                                          <p:val>
                                            <p:fltVal val="0"/>
                                          </p:val>
                                        </p:tav>
                                        <p:tav tm="100000">
                                          <p:val>
                                            <p:strVal val="#ppt_w"/>
                                          </p:val>
                                        </p:tav>
                                      </p:tavLst>
                                    </p:anim>
                                    <p:anim calcmode="lin" valueType="num">
                                      <p:cBhvr>
                                        <p:cTn id="32" dur="500" fill="hold"/>
                                        <p:tgtEl>
                                          <p:spTgt spid="31750"/>
                                        </p:tgtEl>
                                        <p:attrNameLst>
                                          <p:attrName>ppt_h</p:attrName>
                                        </p:attrNameLst>
                                      </p:cBhvr>
                                      <p:tavLst>
                                        <p:tav tm="0">
                                          <p:val>
                                            <p:fltVal val="0"/>
                                          </p:val>
                                        </p:tav>
                                        <p:tav tm="100000">
                                          <p:val>
                                            <p:strVal val="#ppt_h"/>
                                          </p:val>
                                        </p:tav>
                                      </p:tavLst>
                                    </p:anim>
                                    <p:anim calcmode="lin" valueType="num">
                                      <p:cBhvr>
                                        <p:cTn id="33" dur="500" fill="hold"/>
                                        <p:tgtEl>
                                          <p:spTgt spid="31750"/>
                                        </p:tgtEl>
                                        <p:attrNameLst>
                                          <p:attrName>style.rotation</p:attrName>
                                        </p:attrNameLst>
                                      </p:cBhvr>
                                      <p:tavLst>
                                        <p:tav tm="0">
                                          <p:val>
                                            <p:fltVal val="360"/>
                                          </p:val>
                                        </p:tav>
                                        <p:tav tm="100000">
                                          <p:val>
                                            <p:fltVal val="0"/>
                                          </p:val>
                                        </p:tav>
                                      </p:tavLst>
                                    </p:anim>
                                    <p:animEffect transition="in" filter="fade">
                                      <p:cBhvr>
                                        <p:cTn id="34" dur="500"/>
                                        <p:tgtEl>
                                          <p:spTgt spid="31750"/>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1746"/>
                                        </p:tgtEl>
                                        <p:attrNameLst>
                                          <p:attrName>style.visibility</p:attrName>
                                        </p:attrNameLst>
                                      </p:cBhvr>
                                      <p:to>
                                        <p:strVal val="visible"/>
                                      </p:to>
                                    </p:set>
                                    <p:anim calcmode="lin" valueType="num">
                                      <p:cBhvr>
                                        <p:cTn id="39" dur="500" fill="hold"/>
                                        <p:tgtEl>
                                          <p:spTgt spid="31746"/>
                                        </p:tgtEl>
                                        <p:attrNameLst>
                                          <p:attrName>ppt_w</p:attrName>
                                        </p:attrNameLst>
                                      </p:cBhvr>
                                      <p:tavLst>
                                        <p:tav tm="0">
                                          <p:val>
                                            <p:fltVal val="0"/>
                                          </p:val>
                                        </p:tav>
                                        <p:tav tm="100000">
                                          <p:val>
                                            <p:strVal val="#ppt_w"/>
                                          </p:val>
                                        </p:tav>
                                      </p:tavLst>
                                    </p:anim>
                                    <p:anim calcmode="lin" valueType="num">
                                      <p:cBhvr>
                                        <p:cTn id="40" dur="500" fill="hold"/>
                                        <p:tgtEl>
                                          <p:spTgt spid="31746"/>
                                        </p:tgtEl>
                                        <p:attrNameLst>
                                          <p:attrName>ppt_h</p:attrName>
                                        </p:attrNameLst>
                                      </p:cBhvr>
                                      <p:tavLst>
                                        <p:tav tm="0">
                                          <p:val>
                                            <p:fltVal val="0"/>
                                          </p:val>
                                        </p:tav>
                                        <p:tav tm="100000">
                                          <p:val>
                                            <p:strVal val="#ppt_h"/>
                                          </p:val>
                                        </p:tav>
                                      </p:tavLst>
                                    </p:anim>
                                    <p:anim calcmode="lin" valueType="num">
                                      <p:cBhvr>
                                        <p:cTn id="41" dur="500" fill="hold"/>
                                        <p:tgtEl>
                                          <p:spTgt spid="31746"/>
                                        </p:tgtEl>
                                        <p:attrNameLst>
                                          <p:attrName>style.rotation</p:attrName>
                                        </p:attrNameLst>
                                      </p:cBhvr>
                                      <p:tavLst>
                                        <p:tav tm="0">
                                          <p:val>
                                            <p:fltVal val="360"/>
                                          </p:val>
                                        </p:tav>
                                        <p:tav tm="100000">
                                          <p:val>
                                            <p:fltVal val="0"/>
                                          </p:val>
                                        </p:tav>
                                      </p:tavLst>
                                    </p:anim>
                                    <p:animEffect transition="in" filter="fade">
                                      <p:cBhvr>
                                        <p:cTn id="4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5" name="文字方塊 4"/>
          <p:cNvSpPr txBox="1"/>
          <p:nvPr/>
        </p:nvSpPr>
        <p:spPr>
          <a:xfrm>
            <a:off x="2786896" y="0"/>
            <a:ext cx="3570208"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科學相關</a:t>
            </a:r>
            <a:endParaRPr lang="zh-TW" altLang="en-US" sz="6600" dirty="0">
              <a:solidFill>
                <a:srgbClr val="0070C0"/>
              </a:solidFill>
              <a:latin typeface="華康飾藝體W5" pitchFamily="81" charset="-120"/>
              <a:ea typeface="華康飾藝體W5" pitchFamily="81" charset="-120"/>
            </a:endParaRPr>
          </a:p>
        </p:txBody>
      </p:sp>
      <p:sp>
        <p:nvSpPr>
          <p:cNvPr id="3" name="矩形 2"/>
          <p:cNvSpPr/>
          <p:nvPr/>
        </p:nvSpPr>
        <p:spPr>
          <a:xfrm>
            <a:off x="323528" y="1844824"/>
            <a:ext cx="8424936" cy="3785652"/>
          </a:xfrm>
          <a:prstGeom prst="rect">
            <a:avLst/>
          </a:prstGeom>
        </p:spPr>
        <p:txBody>
          <a:bodyPr wrap="square">
            <a:spAutoFit/>
          </a:bodyPr>
          <a:lstStyle/>
          <a:p>
            <a:r>
              <a:rPr lang="zh-TW" altLang="en-US" sz="3200" dirty="0" smtClean="0">
                <a:latin typeface="微軟正黑體" pitchFamily="34" charset="-120"/>
                <a:ea typeface="微軟正黑體" pitchFamily="34" charset="-120"/>
              </a:rPr>
              <a:t>癌基因</a:t>
            </a:r>
            <a:r>
              <a:rPr lang="en-US" altLang="zh-TW" sz="3200" dirty="0" smtClean="0">
                <a:latin typeface="微軟正黑體" pitchFamily="34" charset="-120"/>
                <a:ea typeface="微軟正黑體" pitchFamily="34" charset="-120"/>
              </a:rPr>
              <a:t>Zbtb7</a:t>
            </a:r>
            <a:r>
              <a:rPr lang="zh-TW" altLang="en-US" sz="3200" dirty="0" smtClean="0">
                <a:latin typeface="微軟正黑體" pitchFamily="34" charset="-120"/>
                <a:ea typeface="微軟正黑體" pitchFamily="34" charset="-120"/>
              </a:rPr>
              <a:t>在</a:t>
            </a:r>
            <a:r>
              <a:rPr lang="en-US" altLang="zh-TW" sz="3200" dirty="0" smtClean="0">
                <a:latin typeface="微軟正黑體" pitchFamily="34" charset="-120"/>
                <a:ea typeface="微軟正黑體" pitchFamily="34" charset="-120"/>
              </a:rPr>
              <a:t>2005</a:t>
            </a:r>
            <a:r>
              <a:rPr lang="zh-TW" altLang="en-US" sz="3200" dirty="0" smtClean="0">
                <a:latin typeface="微軟正黑體" pitchFamily="34" charset="-120"/>
                <a:ea typeface="微軟正黑體" pitchFamily="34" charset="-120"/>
              </a:rPr>
              <a:t>年被公佈時，本來命名</a:t>
            </a:r>
            <a:r>
              <a:rPr lang="en-US" altLang="zh-TW" sz="3200" dirty="0" err="1" smtClean="0">
                <a:latin typeface="微軟正黑體" pitchFamily="34" charset="-120"/>
                <a:ea typeface="微軟正黑體" pitchFamily="34" charset="-120"/>
              </a:rPr>
              <a:t>Pokemon</a:t>
            </a:r>
            <a:r>
              <a:rPr lang="zh-TW" altLang="en-US" sz="3200" dirty="0" smtClean="0">
                <a:latin typeface="微軟正黑體" pitchFamily="34" charset="-120"/>
                <a:ea typeface="微軟正黑體" pitchFamily="34" charset="-120"/>
              </a:rPr>
              <a:t>，取自以下縮寫：</a:t>
            </a:r>
            <a:endParaRPr lang="en-US" altLang="zh-TW" sz="3200" dirty="0" smtClean="0">
              <a:latin typeface="微軟正黑體" pitchFamily="34" charset="-120"/>
              <a:ea typeface="微軟正黑體" pitchFamily="34" charset="-120"/>
            </a:endParaRPr>
          </a:p>
          <a:p>
            <a:r>
              <a:rPr lang="en-US" altLang="zh-TW" sz="4800" b="1" dirty="0" smtClean="0">
                <a:latin typeface="Agency FB" pitchFamily="34" charset="0"/>
                <a:ea typeface="微軟正黑體" pitchFamily="34" charset="-120"/>
              </a:rPr>
              <a:t>“</a:t>
            </a:r>
            <a:r>
              <a:rPr lang="en-US" altLang="zh-TW" sz="4800" b="1" dirty="0" smtClean="0">
                <a:solidFill>
                  <a:srgbClr val="FF0000"/>
                </a:solidFill>
                <a:latin typeface="Agency FB" pitchFamily="34" charset="0"/>
                <a:ea typeface="微軟正黑體" pitchFamily="34" charset="-120"/>
              </a:rPr>
              <a:t>POK</a:t>
            </a:r>
            <a:r>
              <a:rPr lang="en-US" altLang="zh-TW" sz="4800" dirty="0" smtClean="0">
                <a:latin typeface="Agency FB" pitchFamily="34" charset="0"/>
                <a:ea typeface="微軟正黑體" pitchFamily="34" charset="-120"/>
              </a:rPr>
              <a:t> </a:t>
            </a:r>
            <a:r>
              <a:rPr lang="en-US" altLang="zh-TW" sz="4800" b="1" dirty="0" err="1" smtClean="0">
                <a:solidFill>
                  <a:srgbClr val="FF0000"/>
                </a:solidFill>
                <a:latin typeface="Agency FB" pitchFamily="34" charset="0"/>
                <a:ea typeface="微軟正黑體" pitchFamily="34" charset="-120"/>
              </a:rPr>
              <a:t>e</a:t>
            </a:r>
            <a:r>
              <a:rPr lang="en-US" altLang="zh-TW" sz="4800" dirty="0" err="1" smtClean="0">
                <a:latin typeface="Agency FB" pitchFamily="34" charset="0"/>
                <a:ea typeface="微軟正黑體" pitchFamily="34" charset="-120"/>
              </a:rPr>
              <a:t>rythroid</a:t>
            </a:r>
            <a:r>
              <a:rPr lang="en-US" altLang="zh-TW" sz="4800" dirty="0" smtClean="0">
                <a:latin typeface="Agency FB" pitchFamily="34" charset="0"/>
                <a:ea typeface="微軟正黑體" pitchFamily="34" charset="-120"/>
              </a:rPr>
              <a:t> </a:t>
            </a:r>
            <a:r>
              <a:rPr lang="en-US" altLang="zh-TW" sz="4800" b="1" dirty="0" smtClean="0">
                <a:solidFill>
                  <a:srgbClr val="FF0000"/>
                </a:solidFill>
                <a:latin typeface="Agency FB" pitchFamily="34" charset="0"/>
                <a:ea typeface="微軟正黑體" pitchFamily="34" charset="-120"/>
              </a:rPr>
              <a:t>m</a:t>
            </a:r>
            <a:r>
              <a:rPr lang="en-US" altLang="zh-TW" sz="4800" dirty="0" smtClean="0">
                <a:latin typeface="Agency FB" pitchFamily="34" charset="0"/>
                <a:ea typeface="微軟正黑體" pitchFamily="34" charset="-120"/>
              </a:rPr>
              <a:t>yeloid </a:t>
            </a:r>
            <a:r>
              <a:rPr lang="en-US" altLang="zh-TW" sz="4800" b="1" dirty="0" err="1" smtClean="0">
                <a:solidFill>
                  <a:srgbClr val="FF0000"/>
                </a:solidFill>
                <a:latin typeface="Agency FB" pitchFamily="34" charset="0"/>
                <a:ea typeface="微軟正黑體" pitchFamily="34" charset="-120"/>
              </a:rPr>
              <a:t>on</a:t>
            </a:r>
            <a:r>
              <a:rPr lang="en-US" altLang="zh-TW" sz="4800" dirty="0" err="1" smtClean="0">
                <a:latin typeface="Agency FB" pitchFamily="34" charset="0"/>
                <a:ea typeface="微軟正黑體" pitchFamily="34" charset="-120"/>
              </a:rPr>
              <a:t>togenic</a:t>
            </a:r>
            <a:r>
              <a:rPr lang="en-US" altLang="zh-TW" sz="4800" dirty="0" smtClean="0">
                <a:latin typeface="Agency FB" pitchFamily="34" charset="0"/>
                <a:ea typeface="微軟正黑體" pitchFamily="34" charset="-120"/>
              </a:rPr>
              <a:t> factor”</a:t>
            </a:r>
          </a:p>
          <a:p>
            <a:r>
              <a:rPr lang="zh-TW" altLang="en-US" sz="3200" dirty="0" smtClean="0">
                <a:latin typeface="微軟正黑體" pitchFamily="34" charset="-120"/>
                <a:ea typeface="微軟正黑體" pitchFamily="34" charset="-120"/>
              </a:rPr>
              <a:t>但因受到神奇寶貝企業美國分公司抗議而改名。</a:t>
            </a:r>
          </a:p>
          <a:p>
            <a:endParaRPr lang="en-US" altLang="zh-TW" sz="3200" dirty="0" smtClean="0">
              <a:latin typeface="微軟正黑體" pitchFamily="34" charset="-120"/>
              <a:ea typeface="微軟正黑體" pitchFamily="34" charset="-120"/>
            </a:endParaRPr>
          </a:p>
          <a:p>
            <a:r>
              <a:rPr lang="zh-TW" altLang="en-US" sz="3200" dirty="0" smtClean="0">
                <a:latin typeface="微軟正黑體" pitchFamily="34" charset="-120"/>
                <a:ea typeface="微軟正黑體" pitchFamily="34" charset="-120"/>
              </a:rPr>
              <a:t>與動態視力有關連的一種細胞外基質蛋白皮卡丘素（</a:t>
            </a:r>
            <a:r>
              <a:rPr lang="en-US" altLang="zh-TW" sz="3200" dirty="0" err="1" smtClean="0">
                <a:latin typeface="微軟正黑體" pitchFamily="34" charset="-120"/>
                <a:ea typeface="微軟正黑體" pitchFamily="34" charset="-120"/>
              </a:rPr>
              <a:t>Pikachurin</a:t>
            </a:r>
            <a:r>
              <a:rPr lang="zh-TW" altLang="en-US" sz="3200" dirty="0" smtClean="0">
                <a:latin typeface="微軟正黑體" pitchFamily="34" charset="-120"/>
                <a:ea typeface="微軟正黑體" pitchFamily="34" charset="-120"/>
              </a:rPr>
              <a:t>），其名字源自皮卡丘。</a:t>
            </a:r>
            <a:endParaRPr lang="zh-TW" altLang="en-US" sz="32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pic>
        <p:nvPicPr>
          <p:cNvPr id="1026" name="Picture 2" descr="pokemon-maniac"/>
          <p:cNvPicPr>
            <a:picLocks noChangeAspect="1" noChangeArrowheads="1"/>
          </p:cNvPicPr>
          <p:nvPr/>
        </p:nvPicPr>
        <p:blipFill>
          <a:blip r:embed="rId3" cstate="print"/>
          <a:srcRect l="9072" t="14578" r="15329" b="10448"/>
          <a:stretch>
            <a:fillRect/>
          </a:stretch>
        </p:blipFill>
        <p:spPr bwMode="auto">
          <a:xfrm>
            <a:off x="395536" y="332656"/>
            <a:ext cx="3600400" cy="2592288"/>
          </a:xfrm>
          <a:prstGeom prst="rect">
            <a:avLst/>
          </a:prstGeom>
          <a:noFill/>
        </p:spPr>
      </p:pic>
      <p:sp>
        <p:nvSpPr>
          <p:cNvPr id="4" name="矩形 3"/>
          <p:cNvSpPr/>
          <p:nvPr/>
        </p:nvSpPr>
        <p:spPr>
          <a:xfrm>
            <a:off x="4139952" y="332656"/>
            <a:ext cx="4824536" cy="2000548"/>
          </a:xfrm>
          <a:prstGeom prst="rect">
            <a:avLst/>
          </a:prstGeom>
        </p:spPr>
        <p:txBody>
          <a:bodyPr wrap="square">
            <a:spAutoFit/>
          </a:bodyPr>
          <a:lstStyle/>
          <a:p>
            <a:r>
              <a:rPr lang="zh-TW" altLang="en-US" sz="2800" dirty="0" smtClean="0"/>
              <a:t>◄ </a:t>
            </a:r>
            <a:r>
              <a:rPr lang="zh-TW" altLang="en-US" sz="2400" dirty="0" smtClean="0">
                <a:latin typeface="微軟正黑體" pitchFamily="34" charset="-120"/>
                <a:ea typeface="微軟正黑體" pitchFamily="34" charset="-120"/>
              </a:rPr>
              <a:t>英國女士麗莎</a:t>
            </a:r>
            <a:r>
              <a:rPr lang="zh-TW" altLang="en-US" sz="2400" dirty="0" smtClean="0">
                <a:latin typeface="微軟正黑體" pitchFamily="34" charset="-120"/>
                <a:ea typeface="微軟正黑體" pitchFamily="34" charset="-120"/>
              </a:rPr>
              <a:t>已經</a:t>
            </a:r>
            <a:r>
              <a:rPr lang="zh-TW" altLang="en-US" sz="2400" dirty="0" smtClean="0">
                <a:latin typeface="微軟正黑體" pitchFamily="34" charset="-120"/>
                <a:ea typeface="微軟正黑體" pitchFamily="34" charset="-120"/>
              </a:rPr>
              <a:t>獲得</a:t>
            </a:r>
            <a:r>
              <a:rPr lang="zh-TW" altLang="en-US" sz="2400" b="1" u="sng" dirty="0" smtClean="0">
                <a:solidFill>
                  <a:srgbClr val="FF0000"/>
                </a:solidFill>
                <a:latin typeface="微軟正黑體" pitchFamily="34" charset="-120"/>
                <a:ea typeface="微軟正黑體" pitchFamily="34" charset="-120"/>
              </a:rPr>
              <a:t>金氏世界紀錄正式</a:t>
            </a:r>
            <a:r>
              <a:rPr lang="zh-TW" altLang="en-US" sz="2400" b="1" u="sng" dirty="0" smtClean="0">
                <a:solidFill>
                  <a:srgbClr val="FF0000"/>
                </a:solidFill>
                <a:latin typeface="微軟正黑體" pitchFamily="34" charset="-120"/>
                <a:ea typeface="微軟正黑體" pitchFamily="34" charset="-120"/>
              </a:rPr>
              <a:t>承認</a:t>
            </a:r>
            <a:r>
              <a:rPr lang="zh-TW" altLang="en-US" sz="2400" dirty="0" smtClean="0">
                <a:latin typeface="微軟正黑體" pitchFamily="34" charset="-120"/>
                <a:ea typeface="微軟正黑體" pitchFamily="34" charset="-120"/>
              </a:rPr>
              <a:t>，為</a:t>
            </a:r>
            <a:r>
              <a:rPr lang="zh-TW" altLang="en-US" sz="2400" dirty="0" smtClean="0">
                <a:latin typeface="微軟正黑體" pitchFamily="34" charset="-120"/>
                <a:ea typeface="微軟正黑體" pitchFamily="34" charset="-120"/>
              </a:rPr>
              <a:t>世界上最多神奇寶貝收藏家，超過</a:t>
            </a:r>
            <a:r>
              <a:rPr lang="en-US" altLang="zh-TW" sz="2400" dirty="0" smtClean="0">
                <a:latin typeface="微軟正黑體" pitchFamily="34" charset="-120"/>
                <a:ea typeface="微軟正黑體" pitchFamily="34" charset="-120"/>
              </a:rPr>
              <a:t>13</a:t>
            </a:r>
            <a:r>
              <a:rPr lang="zh-TW" altLang="en-US" sz="2400" dirty="0" smtClean="0">
                <a:latin typeface="微軟正黑體" pitchFamily="34" charset="-120"/>
                <a:ea typeface="微軟正黑體" pitchFamily="34" charset="-120"/>
              </a:rPr>
              <a:t>年，積累了</a:t>
            </a:r>
            <a:r>
              <a:rPr lang="en-US" altLang="zh-TW" sz="2400" b="1" u="sng" dirty="0" smtClean="0">
                <a:solidFill>
                  <a:srgbClr val="FF0000"/>
                </a:solidFill>
                <a:latin typeface="微軟正黑體" pitchFamily="34" charset="-120"/>
                <a:ea typeface="微軟正黑體" pitchFamily="34" charset="-120"/>
              </a:rPr>
              <a:t>12113</a:t>
            </a:r>
            <a:r>
              <a:rPr lang="zh-TW" altLang="en-US" sz="2400" b="1" u="sng" dirty="0" smtClean="0">
                <a:solidFill>
                  <a:srgbClr val="FF0000"/>
                </a:solidFill>
                <a:latin typeface="微軟正黑體" pitchFamily="34" charset="-120"/>
                <a:ea typeface="微軟正黑體" pitchFamily="34" charset="-120"/>
              </a:rPr>
              <a:t>個</a:t>
            </a:r>
            <a:r>
              <a:rPr lang="zh-TW" altLang="en-US" sz="2400" dirty="0" smtClean="0">
                <a:latin typeface="微軟正黑體" pitchFamily="34" charset="-120"/>
                <a:ea typeface="微軟正黑體" pitchFamily="34" charset="-120"/>
              </a:rPr>
              <a:t>。收藏佔整據了整個房子，包括她母親的房間</a:t>
            </a:r>
            <a:r>
              <a:rPr lang="zh-TW" altLang="en-US" sz="2400" dirty="0" smtClean="0">
                <a:latin typeface="微軟正黑體" pitchFamily="34" charset="-120"/>
                <a:ea typeface="微軟正黑體" pitchFamily="34" charset="-120"/>
              </a:rPr>
              <a:t>。</a:t>
            </a:r>
            <a:endParaRPr lang="zh-TW" altLang="en-US" sz="2400" dirty="0">
              <a:latin typeface="微軟正黑體" pitchFamily="34" charset="-120"/>
              <a:ea typeface="微軟正黑體" pitchFamily="34" charset="-120"/>
            </a:endParaRPr>
          </a:p>
        </p:txBody>
      </p:sp>
      <p:sp>
        <p:nvSpPr>
          <p:cNvPr id="5" name="矩形 4"/>
          <p:cNvSpPr/>
          <p:nvPr/>
        </p:nvSpPr>
        <p:spPr>
          <a:xfrm>
            <a:off x="611560" y="3573016"/>
            <a:ext cx="4572000" cy="2739211"/>
          </a:xfrm>
          <a:prstGeom prst="rect">
            <a:avLst/>
          </a:prstGeom>
        </p:spPr>
        <p:txBody>
          <a:bodyPr>
            <a:spAutoFit/>
          </a:bodyPr>
          <a:lstStyle/>
          <a:p>
            <a:r>
              <a:rPr lang="zh-TW" altLang="en-US" sz="2800" dirty="0" smtClean="0"/>
              <a:t>► </a:t>
            </a:r>
            <a:r>
              <a:rPr lang="zh-TW" altLang="en-US" sz="2400" dirty="0" smtClean="0">
                <a:latin typeface="微軟正黑體" pitchFamily="34" charset="-120"/>
                <a:ea typeface="微軟正黑體" pitchFamily="34" charset="-120"/>
              </a:rPr>
              <a:t>前一</a:t>
            </a:r>
            <a:r>
              <a:rPr lang="zh-TW" altLang="en-US" sz="2400" dirty="0" smtClean="0">
                <a:latin typeface="微軟正黑體" pitchFamily="34" charset="-120"/>
                <a:ea typeface="微軟正黑體" pitchFamily="34" charset="-120"/>
              </a:rPr>
              <a:t>位記錄保持者，約在</a:t>
            </a:r>
            <a:r>
              <a:rPr lang="en-US" altLang="zh-TW" sz="2400" dirty="0" smtClean="0">
                <a:latin typeface="微軟正黑體" pitchFamily="34" charset="-120"/>
                <a:ea typeface="微軟正黑體" pitchFamily="34" charset="-120"/>
              </a:rPr>
              <a:t>2009</a:t>
            </a:r>
            <a:r>
              <a:rPr lang="zh-TW" altLang="en-US" sz="2400" dirty="0" smtClean="0">
                <a:latin typeface="微軟正黑體" pitchFamily="34" charset="-120"/>
                <a:ea typeface="微軟正黑體" pitchFamily="34" charset="-120"/>
              </a:rPr>
              <a:t>年，某位美國女士，擁有</a:t>
            </a:r>
            <a:r>
              <a:rPr lang="en-US" altLang="zh-TW" sz="2400" b="1" u="sng" dirty="0" smtClean="0">
                <a:solidFill>
                  <a:srgbClr val="FF0000"/>
                </a:solidFill>
                <a:latin typeface="微軟正黑體" pitchFamily="34" charset="-120"/>
                <a:ea typeface="微軟正黑體" pitchFamily="34" charset="-120"/>
              </a:rPr>
              <a:t>8000</a:t>
            </a:r>
            <a:r>
              <a:rPr lang="zh-TW" altLang="en-US" sz="2400" b="1" u="sng" dirty="0" smtClean="0">
                <a:solidFill>
                  <a:srgbClr val="FF0000"/>
                </a:solidFill>
                <a:latin typeface="微軟正黑體" pitchFamily="34" charset="-120"/>
                <a:ea typeface="微軟正黑體" pitchFamily="34" charset="-120"/>
              </a:rPr>
              <a:t>隻</a:t>
            </a:r>
            <a:r>
              <a:rPr lang="zh-TW" altLang="en-US" sz="2400" dirty="0" smtClean="0">
                <a:latin typeface="微軟正黑體" pitchFamily="34" charset="-120"/>
                <a:ea typeface="微軟正黑體" pitchFamily="34" charset="-120"/>
              </a:rPr>
              <a:t>皮卡丘收藏品，近幾年她似乎已經停止蒐藏的腳步，被後來者居上。</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不過她擁有</a:t>
            </a:r>
            <a:r>
              <a:rPr lang="zh-TW" altLang="en-US" sz="2400" b="1" u="sng" dirty="0" smtClean="0">
                <a:solidFill>
                  <a:srgbClr val="FF0000"/>
                </a:solidFill>
                <a:latin typeface="微軟正黑體" pitchFamily="34" charset="-120"/>
                <a:ea typeface="微軟正黑體" pitchFamily="34" charset="-120"/>
              </a:rPr>
              <a:t>皮卡丘的皇冠汽車</a:t>
            </a:r>
            <a:r>
              <a:rPr lang="zh-TW" altLang="en-US" sz="2400" dirty="0" smtClean="0">
                <a:latin typeface="微軟正黑體" pitchFamily="34" charset="-120"/>
                <a:ea typeface="微軟正黑體" pitchFamily="34" charset="-120"/>
              </a:rPr>
              <a:t>，是這位新記錄者沒有的。</a:t>
            </a:r>
            <a:endParaRPr lang="zh-TW" altLang="en-US" sz="2400" dirty="0">
              <a:latin typeface="微軟正黑體" pitchFamily="34" charset="-120"/>
              <a:ea typeface="微軟正黑體" pitchFamily="34" charset="-120"/>
            </a:endParaRPr>
          </a:p>
        </p:txBody>
      </p:sp>
      <p:pic>
        <p:nvPicPr>
          <p:cNvPr id="1028" name="Picture 4" descr="pikachumaniac-4"/>
          <p:cNvPicPr>
            <a:picLocks noChangeAspect="1" noChangeArrowheads="1"/>
          </p:cNvPicPr>
          <p:nvPr/>
        </p:nvPicPr>
        <p:blipFill>
          <a:blip r:embed="rId4" cstate="print"/>
          <a:srcRect l="6272" t="7560"/>
          <a:stretch>
            <a:fillRect/>
          </a:stretch>
        </p:blipFill>
        <p:spPr bwMode="auto">
          <a:xfrm>
            <a:off x="5508104" y="2276872"/>
            <a:ext cx="3347864" cy="4402460"/>
          </a:xfrm>
          <a:prstGeom prst="rect">
            <a:avLst/>
          </a:prstGeom>
          <a:noFill/>
        </p:spPr>
      </p:pic>
      <p:pic>
        <p:nvPicPr>
          <p:cNvPr id="1030" name="Picture 6" descr="pikachumaniac-2"/>
          <p:cNvPicPr>
            <a:picLocks noChangeAspect="1" noChangeArrowheads="1"/>
          </p:cNvPicPr>
          <p:nvPr/>
        </p:nvPicPr>
        <p:blipFill>
          <a:blip r:embed="rId5" cstate="print"/>
          <a:srcRect l="16632" t="22176" r="15329" b="29441"/>
          <a:stretch>
            <a:fillRect/>
          </a:stretch>
        </p:blipFill>
        <p:spPr bwMode="auto">
          <a:xfrm>
            <a:off x="5508104" y="4941168"/>
            <a:ext cx="3348000" cy="178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5" name="文字方塊 4"/>
          <p:cNvSpPr txBox="1"/>
          <p:nvPr/>
        </p:nvSpPr>
        <p:spPr>
          <a:xfrm>
            <a:off x="3633282" y="0"/>
            <a:ext cx="1877437"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結語</a:t>
            </a:r>
            <a:endParaRPr lang="zh-TW" altLang="en-US" sz="6600" dirty="0">
              <a:solidFill>
                <a:srgbClr val="0070C0"/>
              </a:solidFill>
              <a:latin typeface="華康飾藝體W5" pitchFamily="81" charset="-120"/>
              <a:ea typeface="華康飾藝體W5" pitchFamily="81" charset="-120"/>
            </a:endParaRPr>
          </a:p>
        </p:txBody>
      </p:sp>
      <p:sp>
        <p:nvSpPr>
          <p:cNvPr id="3" name="矩形 2"/>
          <p:cNvSpPr/>
          <p:nvPr/>
        </p:nvSpPr>
        <p:spPr>
          <a:xfrm>
            <a:off x="611560" y="1268760"/>
            <a:ext cx="8064896" cy="5183855"/>
          </a:xfrm>
          <a:prstGeom prst="rect">
            <a:avLst/>
          </a:prstGeom>
        </p:spPr>
        <p:txBody>
          <a:bodyPr wrap="square">
            <a:spAutoFit/>
          </a:bodyPr>
          <a:lstStyle/>
          <a:p>
            <a:pPr>
              <a:lnSpc>
                <a:spcPct val="150000"/>
              </a:lnSpc>
            </a:pPr>
            <a:r>
              <a:rPr lang="zh-TW" altLang="en-US" sz="2800" dirty="0" smtClean="0">
                <a:latin typeface="微軟正黑體" pitchFamily="34" charset="-120"/>
                <a:ea typeface="微軟正黑體" pitchFamily="34" charset="-120"/>
              </a:rPr>
              <a:t>在許多世人的眼裡看來，神奇寶貝或許只是一個遊戲或動畫。不過，被視為</a:t>
            </a:r>
            <a:r>
              <a:rPr lang="zh-TW" altLang="en-US" sz="2800" dirty="0" smtClean="0">
                <a:latin typeface="微軟正黑體" pitchFamily="34" charset="-120"/>
                <a:ea typeface="微軟正黑體" pitchFamily="34" charset="-120"/>
              </a:rPr>
              <a:t>理所當然</a:t>
            </a:r>
            <a:r>
              <a:rPr lang="zh-TW" altLang="en-US" sz="2800" dirty="0" smtClean="0">
                <a:latin typeface="微軟正黑體" pitchFamily="34" charset="-120"/>
                <a:ea typeface="微軟正黑體" pitchFamily="34" charset="-120"/>
              </a:rPr>
              <a:t>的神奇寶貝</a:t>
            </a:r>
            <a:r>
              <a:rPr lang="zh-TW" altLang="en-US" sz="2800" dirty="0" smtClean="0">
                <a:latin typeface="微軟正黑體" pitchFamily="34" charset="-120"/>
                <a:ea typeface="微軟正黑體" pitchFamily="34" charset="-120"/>
              </a:rPr>
              <a:t>，就經濟面、宗教面、文化面來說，卻</a:t>
            </a:r>
            <a:r>
              <a:rPr lang="zh-TW" altLang="en-US" sz="2800" b="1" u="sng" dirty="0" smtClean="0">
                <a:solidFill>
                  <a:srgbClr val="FF0000"/>
                </a:solidFill>
                <a:latin typeface="微軟正黑體" pitchFamily="34" charset="-120"/>
                <a:ea typeface="微軟正黑體" pitchFamily="34" charset="-120"/>
              </a:rPr>
              <a:t>富有影響</a:t>
            </a:r>
            <a:r>
              <a:rPr lang="zh-TW" altLang="en-US" sz="2800" b="1" u="sng" dirty="0" smtClean="0">
                <a:solidFill>
                  <a:srgbClr val="FF0000"/>
                </a:solidFill>
                <a:latin typeface="微軟正黑體" pitchFamily="34" charset="-120"/>
                <a:ea typeface="微軟正黑體" pitchFamily="34" charset="-120"/>
              </a:rPr>
              <a:t>整個世界的</a:t>
            </a:r>
            <a:r>
              <a:rPr lang="zh-TW" altLang="en-US" sz="2800" b="1" u="sng" dirty="0" smtClean="0">
                <a:solidFill>
                  <a:srgbClr val="FF0000"/>
                </a:solidFill>
                <a:latin typeface="微軟正黑體" pitchFamily="34" charset="-120"/>
                <a:ea typeface="微軟正黑體" pitchFamily="34" charset="-120"/>
              </a:rPr>
              <a:t>能力</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神奇寶貝</a:t>
            </a:r>
            <a:r>
              <a:rPr lang="zh-TW" altLang="en-US" sz="2800" dirty="0" smtClean="0">
                <a:latin typeface="微軟正黑體" pitchFamily="34" charset="-120"/>
                <a:ea typeface="微軟正黑體" pitchFamily="34" charset="-120"/>
              </a:rPr>
              <a:t>的</a:t>
            </a:r>
            <a:r>
              <a:rPr lang="zh-TW" altLang="en-US" sz="2800" dirty="0" smtClean="0">
                <a:latin typeface="微軟正黑體" pitchFamily="34" charset="-120"/>
                <a:ea typeface="微軟正黑體" pitchFamily="34" charset="-120"/>
              </a:rPr>
              <a:t>故事敘述</a:t>
            </a:r>
            <a:r>
              <a:rPr lang="zh-TW" altLang="en-US" sz="2800" dirty="0" smtClean="0">
                <a:latin typeface="微軟正黑體" pitchFamily="34" charset="-120"/>
                <a:ea typeface="微軟正黑體" pitchFamily="34" charset="-120"/>
              </a:rPr>
              <a:t>著「人類如何與大自然中的生命們</a:t>
            </a:r>
            <a:r>
              <a:rPr lang="zh-TW" altLang="en-US" sz="2800" dirty="0" smtClean="0">
                <a:latin typeface="微軟正黑體" pitchFamily="34" charset="-120"/>
                <a:ea typeface="微軟正黑體" pitchFamily="34" charset="-120"/>
              </a:rPr>
              <a:t>和平共存</a:t>
            </a:r>
            <a:r>
              <a:rPr lang="zh-TW" altLang="en-US" sz="2800" dirty="0" smtClean="0">
                <a:latin typeface="微軟正黑體" pitchFamily="34" charset="-120"/>
                <a:ea typeface="微軟正黑體" pitchFamily="34" charset="-120"/>
              </a:rPr>
              <a:t>」的意義，如果這世上有更多人發現到這點，那麼神奇寶貝不再只是</a:t>
            </a:r>
            <a:r>
              <a:rPr lang="zh-TW" altLang="en-US" sz="2800" dirty="0" smtClean="0">
                <a:latin typeface="微軟正黑體" pitchFamily="34" charset="-120"/>
                <a:ea typeface="微軟正黑體" pitchFamily="34" charset="-120"/>
              </a:rPr>
              <a:t>神奇寶貝</a:t>
            </a:r>
            <a:r>
              <a:rPr lang="zh-TW" altLang="en-US" sz="2800" dirty="0" smtClean="0">
                <a:latin typeface="微軟正黑體" pitchFamily="34" charset="-120"/>
                <a:ea typeface="微軟正黑體" pitchFamily="34" charset="-120"/>
              </a:rPr>
              <a:t>，同時也是代表著</a:t>
            </a:r>
            <a:r>
              <a:rPr lang="zh-TW" altLang="en-US" sz="2800" b="1" u="sng" dirty="0" smtClean="0">
                <a:solidFill>
                  <a:srgbClr val="FF0000"/>
                </a:solidFill>
                <a:latin typeface="微軟正黑體" pitchFamily="34" charset="-120"/>
                <a:ea typeface="微軟正黑體" pitchFamily="34" charset="-120"/>
              </a:rPr>
              <a:t>「萬物共存」</a:t>
            </a:r>
            <a:r>
              <a:rPr lang="zh-TW" altLang="en-US" sz="2800" dirty="0" smtClean="0">
                <a:latin typeface="微軟正黑體" pitchFamily="34" charset="-120"/>
                <a:ea typeface="微軟正黑體" pitchFamily="34" charset="-120"/>
              </a:rPr>
              <a:t>的象徵。</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1.bp.blogspot.com/-jDK7HjFz5Vo/Tba9G4EEVUI/AAAAAAAAEOU/qaMjWjFeCBE/s1600/Tb.jpg"/>
          <p:cNvPicPr>
            <a:picLocks noChangeAspect="1" noChangeArrowheads="1"/>
          </p:cNvPicPr>
          <p:nvPr/>
        </p:nvPicPr>
        <p:blipFill>
          <a:blip r:embed="rId2" cstate="screen"/>
          <a:srcRect/>
          <a:stretch>
            <a:fillRect/>
          </a:stretch>
        </p:blipFill>
        <p:spPr bwMode="auto">
          <a:xfrm>
            <a:off x="-36512" y="0"/>
            <a:ext cx="9242585"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4" name="矩形 3"/>
          <p:cNvSpPr/>
          <p:nvPr/>
        </p:nvSpPr>
        <p:spPr>
          <a:xfrm>
            <a:off x="467544" y="332656"/>
            <a:ext cx="8208912" cy="3375283"/>
          </a:xfrm>
          <a:prstGeom prst="rect">
            <a:avLst/>
          </a:prstGeom>
        </p:spPr>
        <p:txBody>
          <a:bodyPr wrap="square">
            <a:spAutoFit/>
          </a:bodyPr>
          <a:lstStyle/>
          <a:p>
            <a:pPr>
              <a:lnSpc>
                <a:spcPts val="3200"/>
              </a:lnSpc>
            </a:pPr>
            <a:r>
              <a:rPr lang="ja-JP" altLang="en-US" sz="2400" dirty="0" smtClean="0">
                <a:latin typeface="微軟正黑體" pitchFamily="34" charset="-120"/>
                <a:ea typeface="微軟正黑體" pitchFamily="34" charset="-120"/>
              </a:rPr>
              <a:t>由於該作品在漢文地區並未像西方地區那樣推出統一的譯名，所以現在內地台港三地使用的標題是不同譯名，台灣譯作</a:t>
            </a:r>
            <a:r>
              <a:rPr lang="ja-JP" altLang="en-US" sz="2400" dirty="0" smtClean="0">
                <a:solidFill>
                  <a:srgbClr val="FF0000"/>
                </a:solidFill>
                <a:latin typeface="微軟正黑體" pitchFamily="34" charset="-120"/>
                <a:ea typeface="微軟正黑體" pitchFamily="34" charset="-120"/>
              </a:rPr>
              <a:t>「神奇寶貝」</a:t>
            </a:r>
            <a:r>
              <a:rPr lang="ja-JP" altLang="en-US" sz="2400" dirty="0" smtClean="0">
                <a:latin typeface="微軟正黑體" pitchFamily="34" charset="-120"/>
                <a:ea typeface="微軟正黑體" pitchFamily="34" charset="-120"/>
              </a:rPr>
              <a:t>，香港譯作</a:t>
            </a:r>
            <a:r>
              <a:rPr lang="ja-JP" altLang="en-US" sz="2400" dirty="0" smtClean="0">
                <a:solidFill>
                  <a:srgbClr val="FF0000"/>
                </a:solidFill>
                <a:latin typeface="微軟正黑體" pitchFamily="34" charset="-120"/>
                <a:ea typeface="微軟正黑體" pitchFamily="34" charset="-120"/>
              </a:rPr>
              <a:t>「寵物小精靈」</a:t>
            </a:r>
            <a:r>
              <a:rPr lang="ja-JP" altLang="en-US" sz="2400" dirty="0" smtClean="0">
                <a:latin typeface="微軟正黑體" pitchFamily="34" charset="-120"/>
                <a:ea typeface="微軟正黑體" pitchFamily="34" charset="-120"/>
              </a:rPr>
              <a:t>，大陸則於</a:t>
            </a:r>
            <a:r>
              <a:rPr lang="en-US" altLang="ja-JP" sz="2400" dirty="0" smtClean="0">
                <a:latin typeface="微軟正黑體" pitchFamily="34" charset="-120"/>
                <a:ea typeface="微軟正黑體" pitchFamily="34" charset="-120"/>
              </a:rPr>
              <a:t>2010</a:t>
            </a:r>
            <a:r>
              <a:rPr lang="ja-JP" altLang="en-US" sz="2400" dirty="0" smtClean="0">
                <a:latin typeface="微軟正黑體" pitchFamily="34" charset="-120"/>
                <a:ea typeface="微軟正黑體" pitchFamily="34" charset="-120"/>
              </a:rPr>
              <a:t>年底使用</a:t>
            </a:r>
            <a:r>
              <a:rPr lang="ja-JP" altLang="en-US" sz="2400" dirty="0" smtClean="0">
                <a:solidFill>
                  <a:srgbClr val="FF0000"/>
                </a:solidFill>
                <a:latin typeface="微軟正黑體" pitchFamily="34" charset="-120"/>
                <a:ea typeface="微軟正黑體" pitchFamily="34" charset="-120"/>
              </a:rPr>
              <a:t>「精靈寶可夢」</a:t>
            </a:r>
            <a:r>
              <a:rPr lang="ja-JP" altLang="en-US" sz="2400" dirty="0" smtClean="0">
                <a:latin typeface="微軟正黑體" pitchFamily="34" charset="-120"/>
                <a:ea typeface="微軟正黑體" pitchFamily="34" charset="-120"/>
              </a:rPr>
              <a:t>當官譯名，推測因與其他譯名已被搶先註冊有關，大陸的動畫版也於隔年</a:t>
            </a:r>
            <a:r>
              <a:rPr lang="en-US" altLang="ja-JP" sz="2400" dirty="0" smtClean="0">
                <a:latin typeface="微軟正黑體" pitchFamily="34" charset="-120"/>
                <a:ea typeface="微軟正黑體" pitchFamily="34" charset="-120"/>
              </a:rPr>
              <a:t>7</a:t>
            </a:r>
            <a:r>
              <a:rPr lang="ja-JP" altLang="en-US" sz="2400" dirty="0" smtClean="0">
                <a:latin typeface="微軟正黑體" pitchFamily="34" charset="-120"/>
                <a:ea typeface="微軟正黑體" pitchFamily="34" charset="-120"/>
              </a:rPr>
              <a:t>月正式啟用，然而民間仍多引用台港的翻譯，或使用</a:t>
            </a:r>
            <a:r>
              <a:rPr lang="ja-JP" altLang="en-US" sz="2400" dirty="0" smtClean="0">
                <a:solidFill>
                  <a:srgbClr val="FF0000"/>
                </a:solidFill>
                <a:latin typeface="微軟正黑體" pitchFamily="34" charset="-120"/>
                <a:ea typeface="微軟正黑體" pitchFamily="34" charset="-120"/>
              </a:rPr>
              <a:t>「口袋妖怪」</a:t>
            </a:r>
            <a:r>
              <a:rPr lang="ja-JP" altLang="en-US" sz="2400" dirty="0" smtClean="0">
                <a:latin typeface="微軟正黑體" pitchFamily="34" charset="-120"/>
                <a:ea typeface="微軟正黑體" pitchFamily="34" charset="-120"/>
              </a:rPr>
              <a:t>等譯名。</a:t>
            </a:r>
          </a:p>
          <a:p>
            <a:pPr>
              <a:lnSpc>
                <a:spcPts val="3200"/>
              </a:lnSpc>
            </a:pPr>
            <a:r>
              <a:rPr lang="ja-JP" altLang="en-US" sz="2400" dirty="0" smtClean="0">
                <a:latin typeface="微軟正黑體" pitchFamily="34" charset="-120"/>
                <a:ea typeface="微軟正黑體" pitchFamily="34" charset="-120"/>
              </a:rPr>
              <a:t>而在新加坡原先譯作</a:t>
            </a:r>
            <a:r>
              <a:rPr lang="ja-JP" altLang="en-US" sz="2400" dirty="0" smtClean="0">
                <a:solidFill>
                  <a:srgbClr val="FF0000"/>
                </a:solidFill>
                <a:latin typeface="微軟正黑體" pitchFamily="34" charset="-120"/>
                <a:ea typeface="微軟正黑體" pitchFamily="34" charset="-120"/>
              </a:rPr>
              <a:t>「袋魔」</a:t>
            </a:r>
            <a:r>
              <a:rPr lang="ja-JP" altLang="en-US" sz="2400" dirty="0" smtClean="0">
                <a:latin typeface="微軟正黑體" pitchFamily="34" charset="-120"/>
                <a:ea typeface="微軟正黑體" pitchFamily="34" charset="-120"/>
              </a:rPr>
              <a:t>，但後來因應當地情況，「袋魔」譯名已廢除，現直接使用「</a:t>
            </a:r>
            <a:r>
              <a:rPr lang="en-US" altLang="ja-JP" sz="2400" dirty="0" smtClean="0">
                <a:latin typeface="微軟正黑體" pitchFamily="34" charset="-120"/>
                <a:ea typeface="微軟正黑體" pitchFamily="34" charset="-120"/>
              </a:rPr>
              <a:t>Pokémon</a:t>
            </a:r>
            <a:r>
              <a:rPr lang="ja-JP" altLang="en-US" sz="2400" dirty="0" smtClean="0">
                <a:latin typeface="微軟正黑體" pitchFamily="34" charset="-120"/>
                <a:ea typeface="微軟正黑體" pitchFamily="34" charset="-120"/>
              </a:rPr>
              <a:t>」一詞。</a:t>
            </a:r>
            <a:endParaRPr lang="ja-JP" altLang="en-US" sz="2400" dirty="0">
              <a:latin typeface="微軟正黑體" pitchFamily="34" charset="-120"/>
              <a:ea typeface="微軟正黑體" pitchFamily="34" charset="-120"/>
            </a:endParaRPr>
          </a:p>
        </p:txBody>
      </p:sp>
      <p:pic>
        <p:nvPicPr>
          <p:cNvPr id="55298" name="Picture 2" descr="http://ww3.sinaimg.cn/bmiddle/702ee61bgw1dka07c9611j.jpg"/>
          <p:cNvPicPr>
            <a:picLocks noChangeAspect="1" noChangeArrowheads="1"/>
          </p:cNvPicPr>
          <p:nvPr/>
        </p:nvPicPr>
        <p:blipFill>
          <a:blip r:embed="rId3" cstate="screen"/>
          <a:srcRect/>
          <a:stretch>
            <a:fillRect/>
          </a:stretch>
        </p:blipFill>
        <p:spPr bwMode="auto">
          <a:xfrm>
            <a:off x="467544" y="4365104"/>
            <a:ext cx="3774371" cy="1728192"/>
          </a:xfrm>
          <a:prstGeom prst="rect">
            <a:avLst/>
          </a:prstGeom>
          <a:noFill/>
        </p:spPr>
      </p:pic>
      <p:pic>
        <p:nvPicPr>
          <p:cNvPr id="55300" name="Picture 4" descr="http://s2.doyo.cn/img/4f/5f/02639e9e787f2d0003de.jpg"/>
          <p:cNvPicPr>
            <a:picLocks noChangeAspect="1" noChangeArrowheads="1"/>
          </p:cNvPicPr>
          <p:nvPr/>
        </p:nvPicPr>
        <p:blipFill>
          <a:blip r:embed="rId4" cstate="screen"/>
          <a:srcRect/>
          <a:stretch>
            <a:fillRect/>
          </a:stretch>
        </p:blipFill>
        <p:spPr bwMode="auto">
          <a:xfrm>
            <a:off x="4788024" y="4293096"/>
            <a:ext cx="3657600"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5" name="文字方塊 4"/>
          <p:cNvSpPr txBox="1"/>
          <p:nvPr/>
        </p:nvSpPr>
        <p:spPr>
          <a:xfrm>
            <a:off x="3633282" y="0"/>
            <a:ext cx="1877437"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起源</a:t>
            </a:r>
            <a:endParaRPr lang="zh-TW" altLang="en-US" sz="6600" dirty="0">
              <a:solidFill>
                <a:srgbClr val="0070C0"/>
              </a:solidFill>
              <a:latin typeface="華康飾藝體W5" pitchFamily="81" charset="-120"/>
              <a:ea typeface="華康飾藝體W5" pitchFamily="81" charset="-120"/>
            </a:endParaRPr>
          </a:p>
        </p:txBody>
      </p:sp>
      <p:sp>
        <p:nvSpPr>
          <p:cNvPr id="6" name="矩形 5"/>
          <p:cNvSpPr/>
          <p:nvPr/>
        </p:nvSpPr>
        <p:spPr>
          <a:xfrm>
            <a:off x="467544" y="1181703"/>
            <a:ext cx="8136904" cy="5734903"/>
          </a:xfrm>
          <a:prstGeom prst="rect">
            <a:avLst/>
          </a:prstGeom>
        </p:spPr>
        <p:txBody>
          <a:bodyPr wrap="square">
            <a:spAutoFit/>
          </a:bodyPr>
          <a:lstStyle/>
          <a:p>
            <a:pPr>
              <a:lnSpc>
                <a:spcPts val="4400"/>
              </a:lnSpc>
            </a:pPr>
            <a:r>
              <a:rPr lang="zh-TW" altLang="en-US" sz="2800" b="1" u="sng" dirty="0" smtClean="0">
                <a:solidFill>
                  <a:srgbClr val="FF0000"/>
                </a:solidFill>
                <a:latin typeface="微軟正黑體" pitchFamily="34" charset="-120"/>
                <a:ea typeface="微軟正黑體" pitchFamily="34" charset="-120"/>
              </a:rPr>
              <a:t>田尻智</a:t>
            </a:r>
            <a:r>
              <a:rPr lang="zh-TW" altLang="en-US" sz="2800" dirty="0" smtClean="0">
                <a:latin typeface="微軟正黑體" pitchFamily="34" charset="-120"/>
                <a:ea typeface="微軟正黑體" pitchFamily="34" charset="-120"/>
              </a:rPr>
              <a:t>，出生於 </a:t>
            </a:r>
            <a:r>
              <a:rPr lang="en-US" altLang="zh-TW" sz="2800" dirty="0" smtClean="0">
                <a:latin typeface="微軟正黑體" pitchFamily="34" charset="-120"/>
                <a:ea typeface="微軟正黑體" pitchFamily="34" charset="-120"/>
              </a:rPr>
              <a:t>1965 </a:t>
            </a:r>
            <a:r>
              <a:rPr lang="zh-TW" altLang="en-US" sz="2800" dirty="0" smtClean="0">
                <a:latin typeface="微軟正黑體" pitchFamily="34" charset="-120"/>
                <a:ea typeface="微軟正黑體" pitchFamily="34" charset="-120"/>
              </a:rPr>
              <a:t>年 </a:t>
            </a:r>
            <a:r>
              <a:rPr lang="en-US" altLang="zh-TW" sz="2800" dirty="0" smtClean="0">
                <a:latin typeface="微軟正黑體" pitchFamily="34" charset="-120"/>
                <a:ea typeface="微軟正黑體" pitchFamily="34" charset="-120"/>
              </a:rPr>
              <a:t>8 </a:t>
            </a:r>
            <a:r>
              <a:rPr lang="zh-TW" altLang="en-US" sz="2800" dirty="0" smtClean="0">
                <a:latin typeface="微軟正黑體" pitchFamily="34" charset="-120"/>
                <a:ea typeface="微軟正黑體" pitchFamily="34" charset="-120"/>
              </a:rPr>
              <a:t>月 </a:t>
            </a:r>
            <a:r>
              <a:rPr lang="en-US" altLang="zh-TW" sz="2800" dirty="0" smtClean="0">
                <a:latin typeface="微軟正黑體" pitchFamily="34" charset="-120"/>
                <a:ea typeface="微軟正黑體" pitchFamily="34" charset="-120"/>
              </a:rPr>
              <a:t>28 </a:t>
            </a:r>
            <a:r>
              <a:rPr lang="zh-TW" altLang="en-US" sz="2800" dirty="0" smtClean="0">
                <a:latin typeface="微軟正黑體" pitchFamily="34" charset="-120"/>
                <a:ea typeface="微軟正黑體" pitchFamily="34" charset="-120"/>
              </a:rPr>
              <a:t>日，目前的職業是 </a:t>
            </a:r>
            <a:r>
              <a:rPr lang="en-US" altLang="zh-TW" sz="2800" dirty="0" err="1" smtClean="0">
                <a:latin typeface="微軟正黑體" pitchFamily="34" charset="-120"/>
                <a:ea typeface="微軟正黑體" pitchFamily="34" charset="-120"/>
              </a:rPr>
              <a:t>GameFreak</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的社長。也是</a:t>
            </a:r>
            <a:r>
              <a:rPr lang="zh-TW" altLang="en-US" sz="2800" dirty="0" smtClean="0">
                <a:latin typeface="微軟正黑體" pitchFamily="34" charset="-120"/>
                <a:ea typeface="微軟正黑體" pitchFamily="34" charset="-120"/>
              </a:rPr>
              <a:t>神奇寶貝</a:t>
            </a:r>
            <a:r>
              <a:rPr lang="zh-TW" altLang="en-US" sz="2800" dirty="0" smtClean="0">
                <a:latin typeface="微軟正黑體" pitchFamily="34" charset="-120"/>
                <a:ea typeface="微軟正黑體" pitchFamily="34" charset="-120"/>
              </a:rPr>
              <a:t>的創始者，他與馬力歐的</a:t>
            </a:r>
            <a:r>
              <a:rPr lang="zh-TW" altLang="en-US" sz="2800" dirty="0" smtClean="0">
                <a:latin typeface="微軟正黑體" pitchFamily="34" charset="-120"/>
                <a:ea typeface="微軟正黑體" pitchFamily="34" charset="-120"/>
              </a:rPr>
              <a:t>創始者</a:t>
            </a:r>
            <a:r>
              <a:rPr lang="zh-TW" altLang="en-US" sz="2800" dirty="0" smtClean="0">
                <a:latin typeface="微軟正黑體" pitchFamily="34" charset="-120"/>
                <a:ea typeface="微軟正黑體" pitchFamily="34" charset="-120"/>
              </a:rPr>
              <a:t>：</a:t>
            </a:r>
            <a:r>
              <a:rPr lang="zh-TW" altLang="en-US" sz="2800" b="1" u="sng" dirty="0" smtClean="0">
                <a:solidFill>
                  <a:srgbClr val="FF0000"/>
                </a:solidFill>
                <a:latin typeface="微軟正黑體" pitchFamily="34" charset="-120"/>
                <a:ea typeface="微軟正黑體" pitchFamily="34" charset="-120"/>
              </a:rPr>
              <a:t>宮</a:t>
            </a:r>
            <a:r>
              <a:rPr lang="zh-TW" altLang="en-US" sz="2800" b="1" u="sng" dirty="0" smtClean="0">
                <a:solidFill>
                  <a:srgbClr val="FF0000"/>
                </a:solidFill>
                <a:latin typeface="微軟正黑體" pitchFamily="34" charset="-120"/>
                <a:ea typeface="微軟正黑體" pitchFamily="34" charset="-120"/>
              </a:rPr>
              <a:t>本茂</a:t>
            </a:r>
            <a:r>
              <a:rPr lang="zh-TW" altLang="en-US" sz="2800" dirty="0" smtClean="0">
                <a:latin typeface="微軟正黑體" pitchFamily="34" charset="-120"/>
                <a:ea typeface="微軟正黑體" pitchFamily="34" charset="-120"/>
              </a:rPr>
              <a:t>來設計神奇寶貝的造型</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ts val="4400"/>
              </a:lnSpc>
            </a:pPr>
            <a:r>
              <a:rPr lang="zh-TW" altLang="en-US" sz="2800" dirty="0" smtClean="0">
                <a:latin typeface="微軟正黑體" pitchFamily="34" charset="-120"/>
                <a:ea typeface="微軟正黑體" pitchFamily="34" charset="-120"/>
              </a:rPr>
              <a:t>田尻智是在東京都世田谷區出生的，小時候住在町田市。當時那裡的環境還</a:t>
            </a:r>
            <a:r>
              <a:rPr lang="zh-TW" altLang="en-US" sz="2800" dirty="0" smtClean="0">
                <a:latin typeface="微軟正黑體" pitchFamily="34" charset="-120"/>
                <a:ea typeface="微軟正黑體" pitchFamily="34" charset="-120"/>
              </a:rPr>
              <a:t>未開發</a:t>
            </a:r>
            <a:r>
              <a:rPr lang="zh-TW" altLang="en-US" sz="2800" dirty="0" smtClean="0">
                <a:latin typeface="微軟正黑體" pitchFamily="34" charset="-120"/>
                <a:ea typeface="微軟正黑體" pitchFamily="34" charset="-120"/>
              </a:rPr>
              <a:t>，是個不受汙染的土地。他每天都在附近的河川、樹林、防空洞遺跡及</a:t>
            </a:r>
            <a:r>
              <a:rPr lang="zh-TW" altLang="en-US" sz="2800" dirty="0" smtClean="0">
                <a:latin typeface="微軟正黑體" pitchFamily="34" charset="-120"/>
                <a:ea typeface="微軟正黑體" pitchFamily="34" charset="-120"/>
              </a:rPr>
              <a:t>廢墟</a:t>
            </a:r>
            <a:r>
              <a:rPr lang="zh-TW" altLang="en-US" sz="2800" dirty="0" smtClean="0">
                <a:latin typeface="微軟正黑體" pitchFamily="34" charset="-120"/>
                <a:ea typeface="微軟正黑體" pitchFamily="34" charset="-120"/>
              </a:rPr>
              <a:t>中玩耍，最大的樂趣是</a:t>
            </a:r>
            <a:r>
              <a:rPr lang="zh-TW" altLang="en-US" sz="2800" b="1" u="sng" dirty="0" smtClean="0">
                <a:solidFill>
                  <a:srgbClr val="FF0000"/>
                </a:solidFill>
                <a:latin typeface="微軟正黑體" pitchFamily="34" charset="-120"/>
                <a:ea typeface="微軟正黑體" pitchFamily="34" charset="-120"/>
              </a:rPr>
              <a:t>捕捉昆蟲以及觀察生物</a:t>
            </a:r>
            <a:r>
              <a:rPr lang="zh-TW" altLang="en-US" sz="2800" dirty="0" smtClean="0">
                <a:latin typeface="微軟正黑體" pitchFamily="34" charset="-120"/>
                <a:ea typeface="微軟正黑體" pitchFamily="34" charset="-120"/>
              </a:rPr>
              <a:t>。他兒時的興趣，正是他</a:t>
            </a:r>
            <a:r>
              <a:rPr lang="zh-TW" altLang="en-US" sz="2800" dirty="0" smtClean="0">
                <a:latin typeface="微軟正黑體" pitchFamily="34" charset="-120"/>
                <a:ea typeface="微軟正黑體" pitchFamily="34" charset="-120"/>
              </a:rPr>
              <a:t>未來製作</a:t>
            </a:r>
            <a:r>
              <a:rPr lang="zh-TW" altLang="en-US" sz="2800" dirty="0" smtClean="0">
                <a:latin typeface="微軟正黑體" pitchFamily="34" charset="-120"/>
                <a:ea typeface="微軟正黑體" pitchFamily="34" charset="-120"/>
              </a:rPr>
              <a:t>神奇寶貝的靈感來源。</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6" name="矩形 5"/>
          <p:cNvSpPr/>
          <p:nvPr/>
        </p:nvSpPr>
        <p:spPr>
          <a:xfrm>
            <a:off x="251520" y="404664"/>
            <a:ext cx="8568952" cy="5909310"/>
          </a:xfrm>
          <a:prstGeom prst="rect">
            <a:avLst/>
          </a:prstGeom>
        </p:spPr>
        <p:txBody>
          <a:bodyPr wrap="square">
            <a:spAutoFit/>
          </a:bodyPr>
          <a:lstStyle/>
          <a:p>
            <a:pPr>
              <a:lnSpc>
                <a:spcPct val="150000"/>
              </a:lnSpc>
            </a:pPr>
            <a:r>
              <a:rPr lang="zh-TW" altLang="en-US" sz="2800" dirty="0" smtClean="0">
                <a:latin typeface="微軟正黑體" pitchFamily="34" charset="-120"/>
                <a:ea typeface="微軟正黑體" pitchFamily="34" charset="-120"/>
              </a:rPr>
              <a:t>這</a:t>
            </a:r>
            <a:r>
              <a:rPr lang="zh-TW" altLang="en-US" sz="2800" dirty="0" smtClean="0">
                <a:latin typeface="微軟正黑體" pitchFamily="34" charset="-120"/>
                <a:ea typeface="微軟正黑體" pitchFamily="34" charset="-120"/>
              </a:rPr>
              <a:t>種理念在</a:t>
            </a:r>
            <a:r>
              <a:rPr lang="en-US" altLang="zh-TW" sz="2800" dirty="0" smtClean="0">
                <a:latin typeface="微軟正黑體" pitchFamily="34" charset="-120"/>
                <a:ea typeface="微軟正黑體" pitchFamily="34" charset="-120"/>
              </a:rPr>
              <a:t>1998</a:t>
            </a:r>
            <a:r>
              <a:rPr lang="zh-TW" altLang="en-US" sz="2800" dirty="0" smtClean="0">
                <a:latin typeface="微軟正黑體" pitchFamily="34" charset="-120"/>
                <a:ea typeface="微軟正黑體" pitchFamily="34" charset="-120"/>
              </a:rPr>
              <a:t>年被帶入了美國市場，這種遊戲允許遊戲者捕捉，收集，培養數百隻生物，也就是通常所說的神奇寶貝；與其它神奇寶貝戰鬥以增長力量。這些神奇寶貝會在得到更多力量後進化，成為更強大的神奇寶貝，學到新的更強大的招式</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在</a:t>
            </a:r>
            <a:r>
              <a:rPr lang="zh-TW" altLang="en-US" sz="2800" dirty="0" smtClean="0">
                <a:latin typeface="微軟正黑體" pitchFamily="34" charset="-120"/>
                <a:ea typeface="微軟正黑體" pitchFamily="34" charset="-120"/>
              </a:rPr>
              <a:t>戰鬥中</a:t>
            </a:r>
            <a:r>
              <a:rPr lang="zh-TW" altLang="en-US" sz="2800" u="sng" dirty="0" smtClean="0">
                <a:solidFill>
                  <a:srgbClr val="FF0000"/>
                </a:solidFill>
                <a:latin typeface="微軟正黑體" pitchFamily="34" charset="-120"/>
                <a:ea typeface="微軟正黑體" pitchFamily="34" charset="-120"/>
              </a:rPr>
              <a:t>神奇寶貝幾乎不會流血或死亡，只是會暈倒</a:t>
            </a:r>
            <a:r>
              <a:rPr lang="zh-TW" altLang="en-US" sz="2800" dirty="0" smtClean="0">
                <a:latin typeface="微軟正黑體" pitchFamily="34" charset="-120"/>
                <a:ea typeface="微軟正黑體" pitchFamily="34" charset="-120"/>
              </a:rPr>
              <a:t>（動畫中稱為「失去戰鬥能力」）。這對田尻智來說是一個敏感話題，因為他</a:t>
            </a:r>
            <a:r>
              <a:rPr lang="zh-TW" altLang="en-US" sz="2800" b="1" u="sng" dirty="0" smtClean="0">
                <a:solidFill>
                  <a:srgbClr val="FF0000"/>
                </a:solidFill>
                <a:latin typeface="微軟正黑體" pitchFamily="34" charset="-120"/>
                <a:ea typeface="微軟正黑體" pitchFamily="34" charset="-120"/>
              </a:rPr>
              <a:t>不想讓這個遊戲世界充滿更多「毫無意義的暴力」（</a:t>
            </a:r>
            <a:r>
              <a:rPr lang="en-US" altLang="zh-TW" sz="2800" b="1" u="sng" dirty="0" smtClean="0">
                <a:solidFill>
                  <a:srgbClr val="FF0000"/>
                </a:solidFill>
                <a:latin typeface="微軟正黑體" pitchFamily="34" charset="-120"/>
                <a:ea typeface="微軟正黑體" pitchFamily="34" charset="-120"/>
              </a:rPr>
              <a:t>pointless violence</a:t>
            </a:r>
            <a:r>
              <a:rPr lang="zh-TW" altLang="en-US" sz="2800" b="1" u="sng" dirty="0" smtClean="0">
                <a:solidFill>
                  <a:srgbClr val="FF0000"/>
                </a:solidFill>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6" name="文字方塊 5"/>
          <p:cNvSpPr txBox="1"/>
          <p:nvPr/>
        </p:nvSpPr>
        <p:spPr>
          <a:xfrm>
            <a:off x="2786896" y="0"/>
            <a:ext cx="3570208"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遊戲大要</a:t>
            </a:r>
            <a:endParaRPr lang="zh-TW" altLang="en-US" sz="6600" dirty="0">
              <a:solidFill>
                <a:srgbClr val="0070C0"/>
              </a:solidFill>
              <a:latin typeface="華康飾藝體W5" pitchFamily="81" charset="-120"/>
              <a:ea typeface="華康飾藝體W5" pitchFamily="81" charset="-120"/>
            </a:endParaRPr>
          </a:p>
        </p:txBody>
      </p:sp>
      <p:sp>
        <p:nvSpPr>
          <p:cNvPr id="4" name="矩形 3"/>
          <p:cNvSpPr/>
          <p:nvPr/>
        </p:nvSpPr>
        <p:spPr>
          <a:xfrm>
            <a:off x="395536" y="1124744"/>
            <a:ext cx="8352928" cy="5262979"/>
          </a:xfrm>
          <a:prstGeom prst="rect">
            <a:avLst/>
          </a:prstGeom>
        </p:spPr>
        <p:txBody>
          <a:bodyPr wrap="square">
            <a:spAutoFit/>
          </a:bodyPr>
          <a:lstStyle/>
          <a:p>
            <a:r>
              <a:rPr lang="zh-TW" altLang="en-US" sz="2400" dirty="0" smtClean="0">
                <a:latin typeface="微軟正黑體" pitchFamily="34" charset="-120"/>
                <a:ea typeface="微軟正黑體" pitchFamily="34" charset="-120"/>
              </a:rPr>
              <a:t>神奇寶貝</a:t>
            </a:r>
            <a:r>
              <a:rPr lang="zh-TW" altLang="en-US" sz="2400" dirty="0" smtClean="0">
                <a:latin typeface="微軟正黑體" pitchFamily="34" charset="-120"/>
                <a:ea typeface="微軟正黑體" pitchFamily="34" charset="-120"/>
              </a:rPr>
              <a:t>是</a:t>
            </a:r>
            <a:r>
              <a:rPr lang="zh-TW" altLang="en-US" sz="2400" b="1" u="sng" dirty="0" smtClean="0">
                <a:solidFill>
                  <a:srgbClr val="FF0000"/>
                </a:solidFill>
                <a:latin typeface="微軟正黑體" pitchFamily="34" charset="-120"/>
                <a:ea typeface="微軟正黑體" pitchFamily="34" charset="-120"/>
              </a:rPr>
              <a:t>角色</a:t>
            </a:r>
            <a:r>
              <a:rPr lang="zh-TW" altLang="en-US" sz="2400" b="1" u="sng" dirty="0" smtClean="0">
                <a:solidFill>
                  <a:srgbClr val="FF0000"/>
                </a:solidFill>
                <a:latin typeface="微軟正黑體" pitchFamily="34" charset="-120"/>
                <a:ea typeface="微軟正黑體" pitchFamily="34" charset="-120"/>
              </a:rPr>
              <a:t>扮演</a:t>
            </a:r>
            <a:r>
              <a:rPr lang="zh-TW" altLang="en-US" sz="2400" dirty="0" smtClean="0">
                <a:latin typeface="微軟正黑體" pitchFamily="34" charset="-120"/>
                <a:ea typeface="微軟正黑體" pitchFamily="34" charset="-120"/>
              </a:rPr>
              <a:t>遊戲。在遊戲中，玩家要</a:t>
            </a:r>
            <a:r>
              <a:rPr lang="zh-TW" altLang="en-US" sz="2400" dirty="0" smtClean="0">
                <a:latin typeface="微軟正黑體" pitchFamily="34" charset="-120"/>
                <a:ea typeface="微軟正黑體" pitchFamily="34" charset="-120"/>
              </a:rPr>
              <a:t>當一名</a:t>
            </a:r>
            <a:r>
              <a:rPr lang="zh-TW" altLang="en-US" sz="2400" dirty="0" smtClean="0">
                <a:latin typeface="微軟正黑體" pitchFamily="34" charset="-120"/>
                <a:ea typeface="微軟正黑體" pitchFamily="34" charset="-120"/>
              </a:rPr>
              <a:t>神奇寶貝訓練師，在旅行中不斷的收服與訓練神奇寶貝，並且解決發生</a:t>
            </a:r>
            <a:r>
              <a:rPr lang="zh-TW" altLang="en-US" sz="2400" dirty="0" smtClean="0">
                <a:latin typeface="微軟正黑體" pitchFamily="34" charset="-120"/>
                <a:ea typeface="微軟正黑體" pitchFamily="34" charset="-120"/>
              </a:rPr>
              <a:t>的種種</a:t>
            </a:r>
            <a:r>
              <a:rPr lang="zh-TW" altLang="en-US" sz="2400" dirty="0" smtClean="0">
                <a:latin typeface="微軟正黑體" pitchFamily="34" charset="-120"/>
                <a:ea typeface="微軟正黑體" pitchFamily="34" charset="-120"/>
              </a:rPr>
              <a:t>事件，最後的目標是打敗四天王和現任冠軍，來</a:t>
            </a:r>
            <a:r>
              <a:rPr lang="zh-TW" altLang="en-US" sz="2400" b="1" u="sng" dirty="0" smtClean="0">
                <a:solidFill>
                  <a:srgbClr val="FF0000"/>
                </a:solidFill>
                <a:latin typeface="微軟正黑體" pitchFamily="34" charset="-120"/>
                <a:ea typeface="微軟正黑體" pitchFamily="34" charset="-120"/>
              </a:rPr>
              <a:t>成為神奇寶貝大師</a:t>
            </a:r>
            <a:r>
              <a:rPr lang="zh-TW" altLang="en-US" sz="2400" dirty="0" smtClean="0">
                <a:latin typeface="微軟正黑體" pitchFamily="34" charset="-120"/>
                <a:ea typeface="微軟正黑體" pitchFamily="34" charset="-120"/>
              </a:rPr>
              <a:t>。</a:t>
            </a: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遊戲的最大特色，就是玩家可以</a:t>
            </a:r>
            <a:r>
              <a:rPr lang="zh-TW" altLang="en-US" sz="2400" b="1" u="sng" dirty="0" smtClean="0">
                <a:solidFill>
                  <a:srgbClr val="FF0000"/>
                </a:solidFill>
                <a:latin typeface="微軟正黑體" pitchFamily="34" charset="-120"/>
                <a:ea typeface="微軟正黑體" pitchFamily="34" charset="-120"/>
              </a:rPr>
              <a:t>捕捉</a:t>
            </a:r>
            <a:r>
              <a:rPr lang="zh-TW" altLang="en-US" sz="2400" dirty="0" smtClean="0">
                <a:latin typeface="微軟正黑體" pitchFamily="34" charset="-120"/>
                <a:ea typeface="微軟正黑體" pitchFamily="34" charset="-120"/>
              </a:rPr>
              <a:t>上百種的神奇寶貝來培育及收集圖鑑，</a:t>
            </a:r>
            <a:r>
              <a:rPr lang="zh-TW" altLang="en-US" sz="2400" dirty="0" smtClean="0">
                <a:latin typeface="微軟正黑體" pitchFamily="34" charset="-120"/>
                <a:ea typeface="微軟正黑體" pitchFamily="34" charset="-120"/>
              </a:rPr>
              <a:t>培育</a:t>
            </a:r>
            <a:r>
              <a:rPr lang="zh-TW" altLang="en-US" sz="2400" dirty="0" smtClean="0">
                <a:latin typeface="微軟正黑體" pitchFamily="34" charset="-120"/>
                <a:ea typeface="微軟正黑體" pitchFamily="34" charset="-120"/>
              </a:rPr>
              <a:t>方式就像是甲蟲之間的戰鬥，與其他的神奇寶貝戰鬥來變強，得到的經驗</a:t>
            </a:r>
            <a:r>
              <a:rPr lang="zh-TW" altLang="en-US" sz="2400" dirty="0" smtClean="0">
                <a:latin typeface="微軟正黑體" pitchFamily="34" charset="-120"/>
                <a:ea typeface="微軟正黑體" pitchFamily="34" charset="-120"/>
              </a:rPr>
              <a:t>值會</a:t>
            </a:r>
            <a:r>
              <a:rPr lang="zh-TW" altLang="en-US" sz="2400" dirty="0" smtClean="0">
                <a:latin typeface="微軟正黑體" pitchFamily="34" charset="-120"/>
                <a:ea typeface="微軟正黑體" pitchFamily="34" charset="-120"/>
              </a:rPr>
              <a:t>升級，還能學會新的招式，而部分的神奇寶貝升級到某種程度後，就能</a:t>
            </a:r>
            <a:r>
              <a:rPr lang="zh-TW" altLang="en-US" sz="2400" dirty="0" smtClean="0">
                <a:latin typeface="微軟正黑體" pitchFamily="34" charset="-120"/>
                <a:ea typeface="微軟正黑體" pitchFamily="34" charset="-120"/>
              </a:rPr>
              <a:t>進化。</a:t>
            </a:r>
            <a:endParaRPr lang="zh-TW" altLang="en-US"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除此之外，每隻神奇寶貝都有追加「</a:t>
            </a:r>
            <a:r>
              <a:rPr lang="zh-TW" altLang="en-US" sz="2400" b="1" u="sng" dirty="0" smtClean="0">
                <a:solidFill>
                  <a:srgbClr val="FF0000"/>
                </a:solidFill>
                <a:latin typeface="微軟正黑體" pitchFamily="34" charset="-120"/>
                <a:ea typeface="微軟正黑體" pitchFamily="34" charset="-120"/>
              </a:rPr>
              <a:t>屬性</a:t>
            </a:r>
            <a:r>
              <a:rPr lang="zh-TW" altLang="en-US" sz="2400" dirty="0" smtClean="0">
                <a:latin typeface="微軟正黑體" pitchFamily="34" charset="-120"/>
                <a:ea typeface="微軟正黑體" pitchFamily="34" charset="-120"/>
              </a:rPr>
              <a:t>」，屬性</a:t>
            </a:r>
            <a:r>
              <a:rPr lang="zh-TW" altLang="en-US" sz="2400" dirty="0" smtClean="0">
                <a:latin typeface="微軟正黑體" pitchFamily="34" charset="-120"/>
                <a:ea typeface="微軟正黑體" pitchFamily="34" charset="-120"/>
              </a:rPr>
              <a:t>的存在就像是</a:t>
            </a:r>
            <a:r>
              <a:rPr lang="zh-TW" altLang="en-US" sz="2400" b="1" u="sng" dirty="0" smtClean="0">
                <a:solidFill>
                  <a:srgbClr val="FF0000"/>
                </a:solidFill>
                <a:latin typeface="微軟正黑體" pitchFamily="34" charset="-120"/>
                <a:ea typeface="微軟正黑體" pitchFamily="34" charset="-120"/>
              </a:rPr>
              <a:t>大自然中的</a:t>
            </a:r>
            <a:r>
              <a:rPr lang="zh-TW" altLang="en-US" sz="2400" b="1" u="sng" dirty="0" smtClean="0">
                <a:solidFill>
                  <a:srgbClr val="FF0000"/>
                </a:solidFill>
                <a:latin typeface="微軟正黑體" pitchFamily="34" charset="-120"/>
                <a:ea typeface="微軟正黑體" pitchFamily="34" charset="-120"/>
              </a:rPr>
              <a:t>食物鏈</a:t>
            </a:r>
            <a:r>
              <a:rPr lang="zh-TW" altLang="en-US" sz="2400" dirty="0" smtClean="0">
                <a:latin typeface="微軟正黑體" pitchFamily="34" charset="-120"/>
                <a:ea typeface="微軟正黑體" pitchFamily="34" charset="-120"/>
              </a:rPr>
              <a:t>。舉例</a:t>
            </a:r>
            <a:r>
              <a:rPr lang="zh-TW" altLang="en-US" sz="2400" dirty="0" smtClean="0">
                <a:latin typeface="微軟正黑體" pitchFamily="34" charset="-120"/>
                <a:ea typeface="微軟正黑體" pitchFamily="34" charset="-120"/>
              </a:rPr>
              <a:t>來說，飛行系可以剋蟲</a:t>
            </a:r>
            <a:r>
              <a:rPr lang="zh-TW" altLang="en-US" sz="2400" dirty="0" smtClean="0">
                <a:latin typeface="微軟正黑體" pitchFamily="34" charset="-120"/>
                <a:ea typeface="微軟正黑體" pitchFamily="34" charset="-120"/>
              </a:rPr>
              <a:t>系（鳥吃蟲）、蟲系</a:t>
            </a:r>
            <a:r>
              <a:rPr lang="zh-TW" altLang="en-US" sz="2400" dirty="0" smtClean="0">
                <a:latin typeface="微軟正黑體" pitchFamily="34" charset="-120"/>
                <a:ea typeface="微軟正黑體" pitchFamily="34" charset="-120"/>
              </a:rPr>
              <a:t>剋草</a:t>
            </a:r>
            <a:r>
              <a:rPr lang="zh-TW" altLang="en-US" sz="2400" dirty="0" smtClean="0">
                <a:latin typeface="微軟正黑體" pitchFamily="34" charset="-120"/>
                <a:ea typeface="微軟正黑體" pitchFamily="34" charset="-120"/>
              </a:rPr>
              <a:t>系（蟲吃草）、火系剋</a:t>
            </a:r>
            <a:r>
              <a:rPr lang="zh-TW" altLang="en-US" sz="2400" dirty="0" smtClean="0">
                <a:latin typeface="微軟正黑體" pitchFamily="34" charset="-120"/>
                <a:ea typeface="微軟正黑體" pitchFamily="34" charset="-120"/>
              </a:rPr>
              <a:t>草</a:t>
            </a:r>
            <a:r>
              <a:rPr lang="zh-TW" altLang="en-US" sz="2400" dirty="0" smtClean="0">
                <a:latin typeface="微軟正黑體" pitchFamily="34" charset="-120"/>
                <a:ea typeface="微軟正黑體" pitchFamily="34" charset="-120"/>
              </a:rPr>
              <a:t>系（火燒草）等等。</a:t>
            </a:r>
            <a:endParaRPr lang="zh-TW" altLang="en-US" sz="24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coloringpictures.com/download/happy_pokemon1.jpg"/>
          <p:cNvPicPr>
            <a:picLocks noChangeAspect="1" noChangeArrowheads="1"/>
          </p:cNvPicPr>
          <p:nvPr/>
        </p:nvPicPr>
        <p:blipFill>
          <a:blip r:embed="rId2" cstate="screen">
            <a:lum bright="86000" contrast="-68000"/>
          </a:blip>
          <a:srcRect/>
          <a:stretch>
            <a:fillRect/>
          </a:stretch>
        </p:blipFill>
        <p:spPr bwMode="auto">
          <a:xfrm>
            <a:off x="845840" y="0"/>
            <a:ext cx="7452320" cy="6868556"/>
          </a:xfrm>
          <a:prstGeom prst="rect">
            <a:avLst/>
          </a:prstGeom>
          <a:noFill/>
        </p:spPr>
      </p:pic>
      <p:sp>
        <p:nvSpPr>
          <p:cNvPr id="6" name="文字方塊 5"/>
          <p:cNvSpPr txBox="1"/>
          <p:nvPr/>
        </p:nvSpPr>
        <p:spPr>
          <a:xfrm>
            <a:off x="3066073" y="0"/>
            <a:ext cx="2723823" cy="1107996"/>
          </a:xfrm>
          <a:prstGeom prst="rect">
            <a:avLst/>
          </a:prstGeom>
          <a:noFill/>
        </p:spPr>
        <p:txBody>
          <a:bodyPr wrap="none" rtlCol="0">
            <a:spAutoFit/>
          </a:bodyPr>
          <a:lstStyle/>
          <a:p>
            <a:r>
              <a:rPr lang="zh-TW" altLang="en-US" sz="6600" dirty="0" smtClean="0">
                <a:solidFill>
                  <a:srgbClr val="0070C0"/>
                </a:solidFill>
                <a:latin typeface="華康飾藝體W5" pitchFamily="81" charset="-120"/>
                <a:ea typeface="華康飾藝體W5" pitchFamily="81" charset="-120"/>
              </a:rPr>
              <a:t>世界觀</a:t>
            </a:r>
            <a:endParaRPr lang="zh-TW" altLang="en-US" sz="6600" dirty="0">
              <a:solidFill>
                <a:srgbClr val="0070C0"/>
              </a:solidFill>
              <a:latin typeface="華康飾藝體W5" pitchFamily="81" charset="-120"/>
              <a:ea typeface="華康飾藝體W5" pitchFamily="81" charset="-120"/>
            </a:endParaRPr>
          </a:p>
        </p:txBody>
      </p:sp>
      <p:sp>
        <p:nvSpPr>
          <p:cNvPr id="4" name="矩形 3"/>
          <p:cNvSpPr/>
          <p:nvPr/>
        </p:nvSpPr>
        <p:spPr>
          <a:xfrm>
            <a:off x="323528" y="1124744"/>
            <a:ext cx="8496944" cy="5722207"/>
          </a:xfrm>
          <a:prstGeom prst="rect">
            <a:avLst/>
          </a:prstGeom>
        </p:spPr>
        <p:txBody>
          <a:bodyPr wrap="square">
            <a:spAutoFit/>
          </a:bodyPr>
          <a:lstStyle/>
          <a:p>
            <a:pPr>
              <a:lnSpc>
                <a:spcPts val="3400"/>
              </a:lnSpc>
            </a:pPr>
            <a:r>
              <a:rPr lang="zh-TW" altLang="en-US" sz="2400" dirty="0" smtClean="0">
                <a:latin typeface="微軟正黑體" pitchFamily="34" charset="-120"/>
                <a:ea typeface="微軟正黑體" pitchFamily="34" charset="-120"/>
              </a:rPr>
              <a:t>最初時神奇寶貝本身的宗教味並不濃厚，當時隱藏的</a:t>
            </a:r>
            <a:r>
              <a:rPr lang="en-US" altLang="zh-TW" sz="2400" dirty="0" smtClean="0">
                <a:latin typeface="微軟正黑體" pitchFamily="34" charset="-120"/>
                <a:ea typeface="微軟正黑體" pitchFamily="34" charset="-120"/>
              </a:rPr>
              <a:t>151</a:t>
            </a:r>
            <a:r>
              <a:rPr lang="zh-TW" altLang="en-US" sz="2400" dirty="0" smtClean="0">
                <a:latin typeface="微軟正黑體" pitchFamily="34" charset="-120"/>
                <a:ea typeface="微軟正黑體" pitchFamily="34" charset="-120"/>
              </a:rPr>
              <a:t>號神奇寶貝「夢幻」成了蔚為一時的遊戲傳說，也增添了一點神話的味道。此外以夢幻為藍本，</a:t>
            </a:r>
            <a:r>
              <a:rPr lang="zh-TW" altLang="en-US" sz="2400" u="sng" dirty="0" smtClean="0">
                <a:solidFill>
                  <a:srgbClr val="FF0000"/>
                </a:solidFill>
                <a:latin typeface="微軟正黑體" pitchFamily="34" charset="-120"/>
                <a:ea typeface="微軟正黑體" pitchFamily="34" charset="-120"/>
              </a:rPr>
              <a:t>由人類所製造出來的神奇寶貝「超夢」，亦成為當時的話題</a:t>
            </a:r>
            <a:r>
              <a:rPr lang="zh-TW" altLang="en-US" sz="2400" dirty="0" smtClean="0">
                <a:latin typeface="微軟正黑體" pitchFamily="34" charset="-120"/>
                <a:ea typeface="微軟正黑體" pitchFamily="34" charset="-120"/>
              </a:rPr>
              <a:t>。</a:t>
            </a:r>
          </a:p>
          <a:p>
            <a:pPr>
              <a:lnSpc>
                <a:spcPts val="3400"/>
              </a:lnSpc>
            </a:pPr>
            <a:r>
              <a:rPr lang="zh-TW" altLang="en-US" sz="2400" dirty="0" smtClean="0">
                <a:latin typeface="微軟正黑體" pitchFamily="34" charset="-120"/>
                <a:ea typeface="微軟正黑體" pitchFamily="34" charset="-120"/>
              </a:rPr>
              <a:t>第二代：增添了一點</a:t>
            </a:r>
            <a:r>
              <a:rPr lang="zh-TW" altLang="en-US" sz="2400" b="1" u="sng" dirty="0" smtClean="0">
                <a:solidFill>
                  <a:srgbClr val="FF0000"/>
                </a:solidFill>
                <a:latin typeface="微軟正黑體" pitchFamily="34" charset="-120"/>
                <a:ea typeface="微軟正黑體" pitchFamily="34" charset="-120"/>
              </a:rPr>
              <a:t>東方神話</a:t>
            </a:r>
            <a:r>
              <a:rPr lang="zh-TW" altLang="en-US" sz="2400" dirty="0" smtClean="0">
                <a:latin typeface="微軟正黑體" pitchFamily="34" charset="-120"/>
                <a:ea typeface="微軟正黑體" pitchFamily="34" charset="-120"/>
              </a:rPr>
              <a:t>的色彩，東方風格的城鎮建築、園林藝術。</a:t>
            </a:r>
          </a:p>
          <a:p>
            <a:pPr>
              <a:lnSpc>
                <a:spcPts val="3400"/>
              </a:lnSpc>
            </a:pPr>
            <a:r>
              <a:rPr lang="zh-TW" altLang="en-US" sz="2400" dirty="0" smtClean="0">
                <a:latin typeface="微軟正黑體" pitchFamily="34" charset="-120"/>
                <a:ea typeface="微軟正黑體" pitchFamily="34" charset="-120"/>
              </a:rPr>
              <a:t>第三代：</a:t>
            </a:r>
            <a:r>
              <a:rPr lang="zh-TW" altLang="en-US" sz="2400" b="1" u="sng" dirty="0" smtClean="0">
                <a:solidFill>
                  <a:srgbClr val="FF0000"/>
                </a:solidFill>
                <a:latin typeface="微軟正黑體" pitchFamily="34" charset="-120"/>
                <a:ea typeface="微軟正黑體" pitchFamily="34" charset="-120"/>
              </a:rPr>
              <a:t>海陸空</a:t>
            </a:r>
            <a:r>
              <a:rPr lang="zh-TW" altLang="en-US" sz="2400" dirty="0" smtClean="0">
                <a:latin typeface="微軟正黑體" pitchFamily="34" charset="-120"/>
                <a:ea typeface="微軟正黑體" pitchFamily="34" charset="-120"/>
              </a:rPr>
              <a:t>為主題，以</a:t>
            </a:r>
            <a:r>
              <a:rPr lang="zh-TW" altLang="en-US" sz="2400" b="1" u="sng" dirty="0" smtClean="0">
                <a:solidFill>
                  <a:srgbClr val="FF0000"/>
                </a:solidFill>
                <a:latin typeface="微軟正黑體" pitchFamily="34" charset="-120"/>
                <a:ea typeface="微軟正黑體" pitchFamily="34" charset="-120"/>
              </a:rPr>
              <a:t>超古代爭霸</a:t>
            </a:r>
            <a:r>
              <a:rPr lang="zh-TW" altLang="en-US" sz="2400" dirty="0" smtClean="0">
                <a:latin typeface="微軟正黑體" pitchFamily="34" charset="-120"/>
                <a:ea typeface="微軟正黑體" pitchFamily="34" charset="-120"/>
              </a:rPr>
              <a:t>為背景，連結現代的劇情。城鎮方面是歷代最結合大自然的。</a:t>
            </a:r>
          </a:p>
          <a:p>
            <a:pPr>
              <a:lnSpc>
                <a:spcPts val="3400"/>
              </a:lnSpc>
            </a:pPr>
            <a:r>
              <a:rPr lang="zh-TW" altLang="en-US" sz="2400" dirty="0" smtClean="0">
                <a:latin typeface="微軟正黑體" pitchFamily="34" charset="-120"/>
                <a:ea typeface="微軟正黑體" pitchFamily="34" charset="-120"/>
              </a:rPr>
              <a:t>第四代：宗教味開始突出的一代，故事主題圍繞著</a:t>
            </a:r>
            <a:r>
              <a:rPr lang="zh-TW" altLang="en-US" sz="2400" u="sng" dirty="0" smtClean="0">
                <a:solidFill>
                  <a:srgbClr val="FF0000"/>
                </a:solidFill>
                <a:latin typeface="微軟正黑體" pitchFamily="34" charset="-120"/>
                <a:ea typeface="微軟正黑體" pitchFamily="34" charset="-120"/>
              </a:rPr>
              <a:t>時空的誕生及創世的起源</a:t>
            </a:r>
            <a:r>
              <a:rPr lang="zh-TW" altLang="en-US" sz="2400" dirty="0" smtClean="0">
                <a:latin typeface="微軟正黑體" pitchFamily="34" charset="-120"/>
                <a:ea typeface="微軟正黑體" pitchFamily="34" charset="-120"/>
              </a:rPr>
              <a:t>，讓整個世界觀變成偏向神導演化論。</a:t>
            </a:r>
          </a:p>
          <a:p>
            <a:pPr>
              <a:lnSpc>
                <a:spcPts val="3400"/>
              </a:lnSpc>
            </a:pPr>
            <a:r>
              <a:rPr lang="zh-TW" altLang="en-US" sz="2400" dirty="0" smtClean="0">
                <a:latin typeface="微軟正黑體" pitchFamily="34" charset="-120"/>
                <a:ea typeface="微軟正黑體" pitchFamily="34" charset="-120"/>
              </a:rPr>
              <a:t>第五代：則結合西方中古騎士及東方太極陰陽的神話，合眾地區主要的特色就是高科技、現代化城市，同時比以往更加探討</a:t>
            </a:r>
            <a:r>
              <a:rPr lang="zh-TW" altLang="en-US" sz="2400" b="1" u="sng" dirty="0" smtClean="0">
                <a:solidFill>
                  <a:srgbClr val="FF0000"/>
                </a:solidFill>
                <a:latin typeface="微軟正黑體" pitchFamily="34" charset="-120"/>
                <a:ea typeface="微軟正黑體" pitchFamily="34" charset="-120"/>
              </a:rPr>
              <a:t>自然與科技和諧共處的話題</a:t>
            </a:r>
            <a:r>
              <a:rPr lang="zh-TW" altLang="en-US" sz="2400" dirty="0" smtClean="0">
                <a:latin typeface="微軟正黑體" pitchFamily="34" charset="-120"/>
                <a:ea typeface="微軟正黑體" pitchFamily="34" charset="-120"/>
              </a:rPr>
              <a:t>。</a:t>
            </a:r>
            <a:endParaRPr lang="zh-TW" altLang="en-US" sz="24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viantart.com/download/81451167/Pokemon_Wallpaper_by_gamingaddictmike125.png"/>
          <p:cNvPicPr>
            <a:picLocks noChangeAspect="1" noChangeArrowheads="1"/>
          </p:cNvPicPr>
          <p:nvPr/>
        </p:nvPicPr>
        <p:blipFill>
          <a:blip r:embed="rId2" cstate="screen"/>
          <a:srcRect/>
          <a:stretch>
            <a:fillRect/>
          </a:stretch>
        </p:blipFill>
        <p:spPr bwMode="auto">
          <a:xfrm>
            <a:off x="-29210" y="0"/>
            <a:ext cx="9173210" cy="5733256"/>
          </a:xfrm>
          <a:prstGeom prst="rect">
            <a:avLst/>
          </a:prstGeom>
          <a:noFill/>
        </p:spPr>
      </p:pic>
      <p:sp>
        <p:nvSpPr>
          <p:cNvPr id="2" name="標題 1"/>
          <p:cNvSpPr>
            <a:spLocks noGrp="1"/>
          </p:cNvSpPr>
          <p:nvPr>
            <p:ph type="title"/>
          </p:nvPr>
        </p:nvSpPr>
        <p:spPr>
          <a:xfrm>
            <a:off x="539552" y="5715000"/>
            <a:ext cx="8229600" cy="1143000"/>
          </a:xfrm>
        </p:spPr>
        <p:txBody>
          <a:bodyPr/>
          <a:lstStyle/>
          <a:p>
            <a:r>
              <a:rPr lang="zh-TW" altLang="en-US" dirty="0" smtClean="0">
                <a:latin typeface="華康竹風體W4" pitchFamily="65" charset="-120"/>
                <a:ea typeface="華康竹風體W4" pitchFamily="65" charset="-120"/>
              </a:rPr>
              <a:t>截至為止神奇寶貝共有</a:t>
            </a:r>
            <a:r>
              <a:rPr lang="en-US" altLang="zh-TW" dirty="0" smtClean="0">
                <a:latin typeface="華康竹風體W4" pitchFamily="65" charset="-120"/>
                <a:ea typeface="華康竹風體W4" pitchFamily="65" charset="-120"/>
              </a:rPr>
              <a:t>648+1</a:t>
            </a:r>
            <a:r>
              <a:rPr lang="zh-TW" altLang="en-US" dirty="0" smtClean="0">
                <a:latin typeface="華康竹風體W4" pitchFamily="65" charset="-120"/>
                <a:ea typeface="華康竹風體W4" pitchFamily="65" charset="-120"/>
              </a:rPr>
              <a:t>種</a:t>
            </a:r>
            <a:endParaRPr lang="zh-TW" altLang="en-US" dirty="0">
              <a:latin typeface="華康竹風體W4" pitchFamily="65" charset="-120"/>
              <a:ea typeface="華康竹風體W4"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2919</Words>
  <Application>Microsoft Office PowerPoint</Application>
  <PresentationFormat>如螢幕大小 (4:3)</PresentationFormat>
  <Paragraphs>139</Paragraphs>
  <Slides>35</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35</vt:i4>
      </vt:variant>
    </vt:vector>
  </HeadingPairs>
  <TitlesOfParts>
    <vt:vector size="47" baseType="lpstr">
      <vt:lpstr>Arial</vt:lpstr>
      <vt:lpstr>新細明體</vt:lpstr>
      <vt:lpstr>Aharoni</vt:lpstr>
      <vt:lpstr>微軟正黑體</vt:lpstr>
      <vt:lpstr>Calibri</vt:lpstr>
      <vt:lpstr>ＭＳ Ｐゴシック</vt:lpstr>
      <vt:lpstr>華康飾藝體W5</vt:lpstr>
      <vt:lpstr>華康竹風體W4</vt:lpstr>
      <vt:lpstr>Square721 BT</vt:lpstr>
      <vt:lpstr>Wingdings</vt:lpstr>
      <vt:lpstr>Agency FB</vt:lpstr>
      <vt:lpstr>Office 佈景主題</vt:lpstr>
      <vt:lpstr>POKEMON</vt:lpstr>
      <vt:lpstr>投影片 2</vt:lpstr>
      <vt:lpstr>投影片 3</vt:lpstr>
      <vt:lpstr>投影片 4</vt:lpstr>
      <vt:lpstr>投影片 5</vt:lpstr>
      <vt:lpstr>投影片 6</vt:lpstr>
      <vt:lpstr>投影片 7</vt:lpstr>
      <vt:lpstr>投影片 8</vt:lpstr>
      <vt:lpstr>截至為止神奇寶貝共有648+1種</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POKEMON</dc:title>
  <dc:creator>1</dc:creator>
  <cp:lastModifiedBy>1</cp:lastModifiedBy>
  <cp:revision>45</cp:revision>
  <dcterms:created xsi:type="dcterms:W3CDTF">2012-05-09T17:06:48Z</dcterms:created>
  <dcterms:modified xsi:type="dcterms:W3CDTF">2012-05-11T03:18:54Z</dcterms:modified>
</cp:coreProperties>
</file>