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3" r:id="rId4"/>
    <p:sldId id="258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69" r:id="rId15"/>
    <p:sldId id="270" r:id="rId16"/>
    <p:sldId id="266" r:id="rId17"/>
    <p:sldId id="267" r:id="rId18"/>
    <p:sldId id="260" r:id="rId19"/>
    <p:sldId id="261" r:id="rId20"/>
    <p:sldId id="262" r:id="rId21"/>
    <p:sldId id="268" r:id="rId22"/>
    <p:sldId id="273" r:id="rId23"/>
    <p:sldId id="271" r:id="rId24"/>
    <p:sldId id="272" r:id="rId25"/>
    <p:sldId id="264" r:id="rId26"/>
    <p:sldId id="283" r:id="rId2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79" autoAdjust="0"/>
  </p:normalViewPr>
  <p:slideViewPr>
    <p:cSldViewPr>
      <p:cViewPr varScale="1">
        <p:scale>
          <a:sx n="81" d="100"/>
          <a:sy n="81" d="100"/>
        </p:scale>
        <p:origin x="-100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876428"/>
          </a:xfrm>
        </p:spPr>
        <p:txBody>
          <a:bodyPr anchor="b"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ctr">
              <a:defRPr sz="44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57628"/>
            <a:ext cx="6400800" cy="1753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4D5E-1C24-44A7-AEDF-9E8EB74B57AA}" type="datetimeFigureOut">
              <a:rPr lang="zh-TW" altLang="en-US" smtClean="0"/>
              <a:t>12/2/19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1D81-F788-4819-BAB5-F9F8E33C3C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4D5E-1C24-44A7-AEDF-9E8EB74B57AA}" type="datetimeFigureOut">
              <a:rPr lang="zh-TW" altLang="en-US" smtClean="0"/>
              <a:t>12/2/19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1D81-F788-4819-BAB5-F9F8E33C3C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86644" y="274640"/>
            <a:ext cx="1400156" cy="5851525"/>
          </a:xfrm>
        </p:spPr>
        <p:txBody>
          <a:bodyPr vert="eaVert"/>
          <a:lstStyle>
            <a:lvl1pPr>
              <a:defRPr lang="zh-CN" altLang="en-US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829444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4D5E-1C24-44A7-AEDF-9E8EB74B57AA}" type="datetimeFigureOut">
              <a:rPr lang="zh-TW" altLang="en-US" smtClean="0"/>
              <a:t>12/2/19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1D81-F788-4819-BAB5-F9F8E33C3C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4D5E-1C24-44A7-AEDF-9E8EB74B57AA}" type="datetimeFigureOut">
              <a:rPr lang="zh-TW" altLang="en-US" smtClean="0"/>
              <a:t>12/2/19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1D81-F788-4819-BAB5-F9F8E33C3C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854150"/>
            <a:ext cx="7772400" cy="186085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2356428"/>
            <a:ext cx="7772400" cy="1501200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l">
              <a:buNone/>
              <a:defRPr sz="1800">
                <a:solidFill>
                  <a:schemeClr val="tx2"/>
                </a:solidFill>
              </a:defRPr>
            </a:lvl2pPr>
            <a:lvl3pPr marL="914400" indent="0" algn="l">
              <a:buNone/>
              <a:defRPr sz="1600">
                <a:solidFill>
                  <a:schemeClr val="tx2"/>
                </a:solidFill>
              </a:defRPr>
            </a:lvl3pPr>
            <a:lvl4pPr marL="1371600" indent="0" algn="l">
              <a:buNone/>
              <a:defRPr sz="1400">
                <a:solidFill>
                  <a:schemeClr val="tx2"/>
                </a:solidFill>
              </a:defRPr>
            </a:lvl4pPr>
            <a:lvl5pPr marL="1828800" indent="0" algn="l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4D5E-1C24-44A7-AEDF-9E8EB74B57AA}" type="datetimeFigureOut">
              <a:rPr lang="zh-TW" altLang="en-US" smtClean="0"/>
              <a:t>12/2/19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1D81-F788-4819-BAB5-F9F8E33C3C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4D5E-1C24-44A7-AEDF-9E8EB74B57AA}" type="datetimeFigureOut">
              <a:rPr lang="zh-TW" altLang="en-US" smtClean="0"/>
              <a:t>12/2/19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1D81-F788-4819-BAB5-F9F8E33C3C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4D5E-1C24-44A7-AEDF-9E8EB74B57AA}" type="datetimeFigureOut">
              <a:rPr lang="zh-TW" altLang="en-US" smtClean="0"/>
              <a:t>12/2/19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1D81-F788-4819-BAB5-F9F8E33C3C2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4D5E-1C24-44A7-AEDF-9E8EB74B57AA}" type="datetimeFigureOut">
              <a:rPr lang="zh-TW" altLang="en-US" smtClean="0"/>
              <a:t>12/2/19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1D81-F788-4819-BAB5-F9F8E33C3C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4D5E-1C24-44A7-AEDF-9E8EB74B57AA}" type="datetimeFigureOut">
              <a:rPr lang="zh-TW" altLang="en-US" smtClean="0"/>
              <a:t>12/2/19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1D81-F788-4819-BAB5-F9F8E33C3C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6258" y="381000"/>
            <a:ext cx="2667000" cy="1833554"/>
          </a:xfr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l">
              <a:defRPr sz="3200" b="1" kern="1200" cap="all" spc="50">
                <a:ln w="1587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52800" y="380999"/>
            <a:ext cx="5410200" cy="57451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26258" y="2214554"/>
            <a:ext cx="2667000" cy="391218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4D5E-1C24-44A7-AEDF-9E8EB74B57AA}" type="datetimeFigureOut">
              <a:rPr lang="zh-TW" altLang="en-US" smtClean="0"/>
              <a:t>12/2/19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1D81-F788-4819-BAB5-F9F8E33C3C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1580474" y="553734"/>
            <a:ext cx="7349244" cy="4741531"/>
            <a:chOff x="428596" y="553734"/>
            <a:chExt cx="7349244" cy="4741531"/>
          </a:xfrm>
        </p:grpSpPr>
        <p:sp>
          <p:nvSpPr>
            <p:cNvPr id="16" name="矩形 15"/>
            <p:cNvSpPr/>
            <p:nvPr userDrawn="1"/>
          </p:nvSpPr>
          <p:spPr>
            <a:xfrm rot="21480000">
              <a:off x="428596" y="580356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7" name="矩形 16"/>
            <p:cNvSpPr/>
            <p:nvPr userDrawn="1"/>
          </p:nvSpPr>
          <p:spPr>
            <a:xfrm rot="21540000">
              <a:off x="437473" y="571479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8" name="矩形 17"/>
            <p:cNvSpPr/>
            <p:nvPr userDrawn="1"/>
          </p:nvSpPr>
          <p:spPr>
            <a:xfrm>
              <a:off x="437481" y="553734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651912" y="612776"/>
            <a:ext cx="7215238" cy="4602175"/>
          </a:xfrm>
          <a:solidFill>
            <a:schemeClr val="bg2">
              <a:tint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 useBgFill="1"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95295"/>
            <a:ext cx="1357290" cy="5691227"/>
          </a:xfrm>
          <a:noFill/>
        </p:spPr>
        <p:txBody>
          <a:bodyPr vert="eaVert" anchor="ctr">
            <a:noAutofit/>
          </a:bodyPr>
          <a:lstStyle>
            <a:lvl1pPr algn="l">
              <a:defRPr lang="zh-CN" altLang="en-US" sz="32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  <a:latin typeface="+mj-lt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14480" y="5481658"/>
            <a:ext cx="7215238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4D5E-1C24-44A7-AEDF-9E8EB74B57AA}" type="datetimeFigureOut">
              <a:rPr lang="zh-TW" altLang="en-US" smtClean="0"/>
              <a:t>12/2/19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1D81-F788-4819-BAB5-F9F8E33C3C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878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94D5E-1C24-44A7-AEDF-9E8EB74B57AA}" type="datetimeFigureOut">
              <a:rPr lang="zh-TW" altLang="en-US" smtClean="0"/>
              <a:t>12/2/19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483997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992644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61D81-F788-4819-BAB5-F9F8E33C3C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000" b="1" kern="1200" cap="all" spc="50" dirty="0">
          <a:ln w="1587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31750" dir="3600000" algn="tl" rotWithShape="0">
              <a:srgbClr val="000000">
                <a:alpha val="6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90000"/>
        <a:buFont typeface="Cambria"/>
        <a:buChar char="+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Ï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90000"/>
        <a:buFont typeface="Calibri"/>
        <a:buChar char="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=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themeOverride" Target="../theme/themeOverride11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themeOverride" Target="../theme/themeOverride12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3.jpeg"/><Relationship Id="rId1" Type="http://schemas.openxmlformats.org/officeDocument/2006/relationships/themeOverride" Target="../theme/themeOverride15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6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1" Type="http://schemas.openxmlformats.org/officeDocument/2006/relationships/themeOverride" Target="../theme/themeOverride17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1" Type="http://schemas.openxmlformats.org/officeDocument/2006/relationships/themeOverride" Target="../theme/themeOverride18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1" Type="http://schemas.openxmlformats.org/officeDocument/2006/relationships/themeOverride" Target="../theme/themeOverride19.x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0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1" Type="http://schemas.openxmlformats.org/officeDocument/2006/relationships/themeOverride" Target="../theme/themeOverride22.x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themeOverride" Target="../theme/themeOverride23.x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gif"/><Relationship Id="rId5" Type="http://schemas.openxmlformats.org/officeDocument/2006/relationships/image" Target="../media/image4.gif"/><Relationship Id="rId6" Type="http://schemas.openxmlformats.org/officeDocument/2006/relationships/image" Target="../media/image5.png"/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jpeg"/><Relationship Id="rId1" Type="http://schemas.openxmlformats.org/officeDocument/2006/relationships/themeOverride" Target="../theme/themeOverride5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themeOverride" Target="../theme/themeOverride8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97152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914400" y="4941168"/>
            <a:ext cx="8229600" cy="1143000"/>
          </a:xfrm>
        </p:spPr>
        <p:txBody>
          <a:bodyPr/>
          <a:lstStyle/>
          <a:p>
            <a:pPr algn="r"/>
            <a:r>
              <a:rPr lang="zh-TW" altLang="en-US" sz="6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妖怪列島 日本</a:t>
            </a:r>
            <a:endParaRPr lang="zh-TW" altLang="en-US" sz="6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lum bright="-12000" contrast="-9000"/>
          </a:blip>
          <a:srcRect/>
          <a:stretch>
            <a:fillRect/>
          </a:stretch>
        </p:blipFill>
        <p:spPr bwMode="auto">
          <a:xfrm>
            <a:off x="0" y="-3195736"/>
            <a:ext cx="9144000" cy="4797152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天狗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2400" b="0" dirty="0" smtClean="0"/>
              <a:t>（てんぐ）</a:t>
            </a:r>
            <a:endParaRPr lang="zh-TW" altLang="en-US" sz="2400" dirty="0">
              <a:effectLst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　　　天狗是日本傳說中的一種生物。中國的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山海經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》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中也有記載天狗，並描述牠是像狐狸般的動物。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　　　但現時在日本的一般說法認為，天狗有高高的紅鼻子，手持團扇，身材高大、穿著修驗僧服或昔時武將的盔甲，長著雙翼、紅臉、手持羽扇、寶槌的奇怪傢伙。通常居住在深山之中，具有令人難以想象怪力和超能力，腰際有武士刀，穿著日式傳統高腳木屐，隨身帶著蓑衣以便隨時把自己隱藏起來，和有不可一世的傲慢姿態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lum bright="-12000" contrast="-9000"/>
          </a:blip>
          <a:srcRect/>
          <a:stretch>
            <a:fillRect/>
          </a:stretch>
        </p:blipFill>
        <p:spPr bwMode="auto">
          <a:xfrm>
            <a:off x="0" y="-3195736"/>
            <a:ext cx="9144000" cy="4797152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天狗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2400" b="0" dirty="0" smtClean="0"/>
              <a:t>（てんぐ）</a:t>
            </a:r>
            <a:endParaRPr lang="zh-TW" altLang="en-US" sz="2400" dirty="0">
              <a:effectLst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　　　　日本的天狗最早源自中世紀後期，當時人們想像中的天狗，有一雙大大的翅膀，和有一把可以攻擊人類的鳥嘴，能在天空中飛翔，又名鴉天狗。另有傳說天狗會拐走迷失於森林裡的人，因此古時稱小孩突然失蹤的事件叫做鬼隱，就是被神明隱藏起來的意思。</a:t>
            </a:r>
            <a:endParaRPr lang="en-US" altLang="zh-TW" sz="1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　　　平安時代，佛教在日本盛行。據說天狗想來欺騙修行一般的僧人，便附身在其身體使之生病。因此僧侶們便與天狗大戰。並將天狗比喻作人世的異常和動亂的根源，主張將天狗鎮壓。</a:t>
            </a:r>
          </a:p>
          <a:p>
            <a:pPr>
              <a:buNone/>
            </a:pP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　　　　到鎌倉時代，傳說大戰時，有自中國的天狗前來援助日本的天狗，但日本的天狗卻擺出一副傲慢的態度，即日語中所謂的「自慢」、「鼻高高」。因此原本以「老鷹」為形象的天狗，到了中世紀後期轉變為鼻高天狗。後來更產生了天狗出現便會招致天下大亂的說法。</a:t>
            </a:r>
          </a:p>
          <a:p>
            <a:pPr>
              <a:buNone/>
            </a:pP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　　　　進入室町時代後， 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伽草紙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》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（蒐集民間傳說的書籍）裡有一個描寫「天狗」的故事。描述日本著名武將源義經在修行期間，遇見了傳說中的天狗，天狗教了他許多劍術。後來，他真的打敗了平氏。自此將天狗視為怨靈的說法開始減少，而天狗是山神的說法則因而開始盛行。</a:t>
            </a:r>
            <a:endParaRPr lang="zh-TW" altLang="en-US" sz="18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lum bright="-12000" contrast="-9000"/>
          </a:blip>
          <a:srcRect/>
          <a:stretch>
            <a:fillRect/>
          </a:stretch>
        </p:blipFill>
        <p:spPr bwMode="auto">
          <a:xfrm>
            <a:off x="0" y="-3195736"/>
            <a:ext cx="9144000" cy="4797152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天狗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2400" b="0" dirty="0" smtClean="0"/>
              <a:t>（てんぐ）</a:t>
            </a:r>
            <a:endParaRPr lang="zh-TW" altLang="en-US" sz="2400" dirty="0">
              <a:effectLst/>
            </a:endParaRPr>
          </a:p>
        </p:txBody>
      </p:sp>
      <p:pic>
        <p:nvPicPr>
          <p:cNvPr id="37890" name="Picture 2" descr="File:Kamakura-kenchoji1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916832"/>
            <a:ext cx="3495024" cy="4660032"/>
          </a:xfrm>
          <a:prstGeom prst="rect">
            <a:avLst/>
          </a:prstGeom>
          <a:noFill/>
        </p:spPr>
      </p:pic>
      <p:pic>
        <p:nvPicPr>
          <p:cNvPr id="37892" name="Picture 4" descr="ファイル:SekienTeng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844824"/>
            <a:ext cx="3600400" cy="4725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lum bright="-12000" contrast="-9000"/>
          </a:blip>
          <a:srcRect/>
          <a:stretch>
            <a:fillRect/>
          </a:stretch>
        </p:blipFill>
        <p:spPr bwMode="auto">
          <a:xfrm>
            <a:off x="0" y="-3195736"/>
            <a:ext cx="9144000" cy="4797152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天狗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2400" b="0" dirty="0" smtClean="0"/>
              <a:t>（てんぐ）</a:t>
            </a:r>
            <a:endParaRPr lang="zh-TW" altLang="en-US" sz="2400" dirty="0">
              <a:effectLst/>
            </a:endParaRPr>
          </a:p>
        </p:txBody>
      </p:sp>
      <p:pic>
        <p:nvPicPr>
          <p:cNvPr id="40962" name="Picture 2" descr="ファイル:天狗の面鉄輪温泉PB0602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060848"/>
            <a:ext cx="6048672" cy="4536504"/>
          </a:xfrm>
          <a:prstGeom prst="rect">
            <a:avLst/>
          </a:prstGeom>
          <a:noFill/>
        </p:spPr>
      </p:pic>
      <p:pic>
        <p:nvPicPr>
          <p:cNvPr id="40964" name="Picture 4" descr="ファイル:Elephant catching a flying teng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980728"/>
            <a:ext cx="1971675" cy="570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lum bright="-12000" contrast="-9000"/>
          </a:blip>
          <a:srcRect/>
          <a:stretch>
            <a:fillRect/>
          </a:stretch>
        </p:blipFill>
        <p:spPr bwMode="auto">
          <a:xfrm>
            <a:off x="0" y="-3195736"/>
            <a:ext cx="9144000" cy="4797152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八岐大蛇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/>
            </a:r>
            <a:b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</a:br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（ヤマタノオロチ）</a:t>
            </a:r>
            <a:endParaRPr lang="zh-TW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　　　出現在日本古神話裡的傳說生物。有著八個頭、八條尾巴，眼睛鮮紅，背部上長滿了青苔和樹木，腹部則潰爛狀流著鮮血，頭頂上則常常飄著雨雲（天叢雲），身軀有如八座山峰、八條山谷般的巨大。非常喜歡喝酒。</a:t>
            </a:r>
            <a:endParaRPr lang="en-US" altLang="zh-TW" sz="1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　　　當</a:t>
            </a:r>
            <a:r>
              <a:rPr lang="ja-JP" altLang="en-US" sz="1800" dirty="0" smtClean="0">
                <a:latin typeface="微軟正黑體" pitchFamily="34" charset="-120"/>
                <a:ea typeface="微軟正黑體" pitchFamily="34" charset="-120"/>
              </a:rPr>
              <a:t>須佐之男命（たけはやすさのおのみこと）從高天原被放逐到出雲國，沿著肥河（斐伊川）行走時，在上游遇到一對老夫婦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。他們</a:t>
            </a:r>
            <a:r>
              <a:rPr lang="ja-JP" altLang="en-US" sz="1800" dirty="0" smtClean="0">
                <a:latin typeface="微軟正黑體" pitchFamily="34" charset="-120"/>
                <a:ea typeface="微軟正黑體" pitchFamily="34" charset="-120"/>
              </a:rPr>
              <a:t>原本有八個女兒，但其中七位已經被八岐大蛇吃掉了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，他們</a:t>
            </a:r>
            <a:r>
              <a:rPr lang="ja-JP" altLang="en-US" sz="1800" dirty="0" smtClean="0">
                <a:latin typeface="微軟正黑體" pitchFamily="34" charset="-120"/>
                <a:ea typeface="微軟正黑體" pitchFamily="34" charset="-120"/>
              </a:rPr>
              <a:t>正為即將面臨同樣命運的么女奇稻田姬（櫛名田比売；クシナダヒメ）悲泣著。</a:t>
            </a:r>
          </a:p>
          <a:p>
            <a:pPr>
              <a:buNone/>
            </a:pP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　　　</a:t>
            </a:r>
            <a:r>
              <a:rPr lang="ja-JP" altLang="en-US" sz="1800" dirty="0" smtClean="0">
                <a:latin typeface="微軟正黑體" pitchFamily="34" charset="-120"/>
                <a:ea typeface="微軟正黑體" pitchFamily="34" charset="-120"/>
              </a:rPr>
              <a:t>須佐之男命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便以事成之後將奇稻田姬許配給他為條件，自告奮勇收伏即將前來的八岐大蛇。為保護奇稻田姬，</a:t>
            </a:r>
            <a:r>
              <a:rPr lang="ja-JP" altLang="en-US" sz="1800" dirty="0" smtClean="0">
                <a:latin typeface="微軟正黑體" pitchFamily="34" charset="-120"/>
                <a:ea typeface="微軟正黑體" pitchFamily="34" charset="-120"/>
              </a:rPr>
              <a:t>須佐之男命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將她變成一隻梳子（櫛）插在自己的頭髮上，然後叫老夫婦釀造烈酒，在圍牆上鑿了八個門，各自擺了裝滿烈酒的酒桶。</a:t>
            </a:r>
          </a:p>
          <a:p>
            <a:pPr>
              <a:buNone/>
            </a:pP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　　　後來，到達現場的八岐大蛇一聞到了酒香，八個頭便各自自鑽進八個門中飲用烈酒，接著便酒醉倒地，昏睡不起。</a:t>
            </a:r>
            <a:r>
              <a:rPr lang="ja-JP" altLang="en-US" sz="1800" dirty="0" smtClean="0">
                <a:latin typeface="微軟正黑體" pitchFamily="34" charset="-120"/>
                <a:ea typeface="微軟正黑體" pitchFamily="34" charset="-120"/>
              </a:rPr>
              <a:t>須佐之男命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趁機持著十握劍</a:t>
            </a:r>
            <a:r>
              <a:rPr lang="ja-JP" altLang="en-US" sz="1800" dirty="0" smtClean="0">
                <a:latin typeface="微軟正黑體" pitchFamily="34" charset="-120"/>
                <a:ea typeface="微軟正黑體" pitchFamily="34" charset="-120"/>
              </a:rPr>
              <a:t>（あめのおはばり）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，欲將八岐大蛇斬殺，在切到尾巴的時候，十握劍的劍刃卻敲出了缺口，將尾巴逐一剖開看才發現，原來其中含有一把堅硬而鋒利的大刀</a:t>
            </a:r>
            <a:r>
              <a:rPr lang="ja-JP" altLang="en-US" sz="1800" dirty="0" smtClean="0">
                <a:latin typeface="微軟正黑體" pitchFamily="34" charset="-120"/>
                <a:ea typeface="微軟正黑體" pitchFamily="34" charset="-120"/>
              </a:rPr>
              <a:t>天叢雲劍（あめのむらくものつるぎ）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。從此，</a:t>
            </a:r>
            <a:r>
              <a:rPr lang="ja-JP" altLang="en-US" sz="1800" dirty="0" smtClean="0">
                <a:latin typeface="微軟正黑體" pitchFamily="34" charset="-120"/>
                <a:ea typeface="微軟正黑體" pitchFamily="34" charset="-120"/>
              </a:rPr>
              <a:t>須佐之男命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娶奇稻田姬為妻，定居於出雲國。</a:t>
            </a:r>
            <a:endParaRPr lang="zh-TW" altLang="en-US" sz="18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lum bright="-12000" contrast="-9000"/>
          </a:blip>
          <a:srcRect/>
          <a:stretch>
            <a:fillRect/>
          </a:stretch>
        </p:blipFill>
        <p:spPr bwMode="auto">
          <a:xfrm>
            <a:off x="0" y="-3195736"/>
            <a:ext cx="9144000" cy="4797152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八岐大蛇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/>
            </a:r>
            <a:b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</a:br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（ヤマタノオロチ）</a:t>
            </a:r>
            <a:endParaRPr lang="zh-TW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　　　有一說認為，八岐大蛇代表的是河川氾濫。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　　　八岐大蛇在愛奴語中即是擁有八條支流的水流之意。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　　　而斐伊川上的沙洲形貌是如同蛇鱗般的鱗狀沙洲，加上河川蜿蜒的模樣，因而被描述為大蛇。河川固定一段時間的氾濫便會毀壞（吞吃）稻田（八稚女），而擊退大蛇就象徵著治水成功。</a:t>
            </a:r>
            <a:endParaRPr lang="zh-TW" altLang="en-US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　　　另一說認為，這八岐大蛇也可能反映出古代八雲國（今島根縣安來市）的製鐵文化。八岐大蛇也可能是鐵礦山（原頭）的隱喻，大蛇腹部流血的模樣就是鐵砂（原料）混在河水中混濁的樣子，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lum bright="-12000" contrast="-9000"/>
          </a:blip>
          <a:srcRect/>
          <a:stretch>
            <a:fillRect/>
          </a:stretch>
        </p:blipFill>
        <p:spPr bwMode="auto">
          <a:xfrm>
            <a:off x="0" y="-3195736"/>
            <a:ext cx="9144000" cy="4797152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八岐大蛇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/>
            </a:r>
            <a:b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</a:br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（ヤマタノオロチ）</a:t>
            </a:r>
            <a:endParaRPr lang="zh-TW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　　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3554" name="Picture 2" descr="http://upload.wikimedia.org/wikipedia/commons/8/83/YamataNoOroch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76872"/>
            <a:ext cx="9144000" cy="4406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lum bright="-12000" contrast="-9000"/>
          </a:blip>
          <a:srcRect/>
          <a:stretch>
            <a:fillRect/>
          </a:stretch>
        </p:blipFill>
        <p:spPr bwMode="auto">
          <a:xfrm>
            <a:off x="0" y="-3195736"/>
            <a:ext cx="9144000" cy="4797152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ffectLst/>
                <a:latin typeface="+mj-ea"/>
              </a:rPr>
              <a:t>付喪神</a:t>
            </a:r>
            <a:r>
              <a:rPr lang="en-US" altLang="zh-TW" dirty="0" smtClean="0">
                <a:effectLst/>
                <a:latin typeface="+mj-ea"/>
              </a:rPr>
              <a:t/>
            </a:r>
            <a:br>
              <a:rPr lang="en-US" altLang="zh-TW" dirty="0" smtClean="0">
                <a:effectLst/>
                <a:latin typeface="+mj-ea"/>
              </a:rPr>
            </a:br>
            <a:r>
              <a:rPr lang="ja-JP" altLang="en-US" sz="2400" dirty="0" smtClean="0">
                <a:effectLst/>
                <a:latin typeface="+mj-ea"/>
              </a:rPr>
              <a:t>（つくもがみ）</a:t>
            </a:r>
            <a:endParaRPr lang="zh-TW" altLang="en-US" sz="2400" dirty="0">
              <a:effectLst/>
              <a:latin typeface="+mj-ea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zh-TW" altLang="en-US" sz="2400" dirty="0" smtClean="0">
                <a:latin typeface="+mj-ea"/>
                <a:ea typeface="+mj-ea"/>
              </a:rPr>
              <a:t>　　　又稱為九十九神，為日本的妖怪傳說概念。</a:t>
            </a:r>
            <a:endParaRPr lang="en-US" altLang="zh-TW" sz="24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sz="2400" dirty="0" smtClean="0">
                <a:latin typeface="+mj-ea"/>
                <a:ea typeface="+mj-ea"/>
              </a:rPr>
              <a:t>　　　指器物放置不理</a:t>
            </a:r>
            <a:r>
              <a:rPr lang="en-US" altLang="zh-TW" sz="2400" dirty="0" smtClean="0">
                <a:latin typeface="+mj-ea"/>
                <a:ea typeface="+mj-ea"/>
              </a:rPr>
              <a:t>100</a:t>
            </a:r>
            <a:r>
              <a:rPr lang="zh-TW" altLang="en-US" sz="2400" dirty="0" smtClean="0">
                <a:latin typeface="+mj-ea"/>
                <a:ea typeface="+mj-ea"/>
              </a:rPr>
              <a:t>年，吸收天地精華、積聚怨念或感受佛性、靈力而得到靈魂化成妖怪。現今日本傳承妖怪中有相當一部份均為付喪神。</a:t>
            </a:r>
            <a:endParaRPr lang="en-US" altLang="zh-TW" sz="24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sz="2400" dirty="0" smtClean="0">
                <a:latin typeface="+mj-ea"/>
                <a:ea typeface="+mj-ea"/>
              </a:rPr>
              <a:t>　　　傳說在夜晚，空無一人的街道上會出現許多奇形怪狀的妖怪，像是廟會的行列一般，帶著猙獰的面孔，走在大路上。破掉的茶壺、鍋碗瓢盆成群結隊地在夜晚的街道遊行，如此的百鬼夜行（</a:t>
            </a:r>
            <a:r>
              <a:rPr lang="ja-JP" altLang="en-US" sz="2400" dirty="0" smtClean="0">
                <a:latin typeface="+mj-ea"/>
                <a:ea typeface="+mj-ea"/>
              </a:rPr>
              <a:t>ひゃっきやぎょう</a:t>
            </a:r>
            <a:r>
              <a:rPr lang="zh-TW" altLang="en-US" sz="2400" dirty="0" smtClean="0">
                <a:latin typeface="+mj-ea"/>
                <a:ea typeface="+mj-ea"/>
              </a:rPr>
              <a:t>）也被認為是付喪神作亂。</a:t>
            </a:r>
            <a:endParaRPr lang="en-US" altLang="zh-TW" sz="24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sz="2400" dirty="0" smtClean="0">
                <a:latin typeface="+mj-ea"/>
                <a:ea typeface="+mj-ea"/>
              </a:rPr>
              <a:t>　　　這現象多少反映了鎖國時期以前日本的社會狀況，由於海外貿易興盛，從大陸運來的手工藝品充斥，因此人們開始不懂得愛惜東西，老一輩的人因為物資缺乏，總是抱持著惜物的觀念，並且認為百鬼夜行的現象，是付喪神來到人間搗亂。</a:t>
            </a:r>
          </a:p>
          <a:p>
            <a:pPr>
              <a:buNone/>
            </a:pPr>
            <a:endParaRPr lang="zh-TW" altLang="en-US" sz="2400" dirty="0" smtClean="0">
              <a:latin typeface="+mj-ea"/>
              <a:ea typeface="+mj-ea"/>
            </a:endParaRPr>
          </a:p>
          <a:p>
            <a:pPr>
              <a:buNone/>
            </a:pPr>
            <a:endParaRPr lang="zh-TW" altLang="en-US" sz="24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lum bright="-12000" contrast="-9000"/>
          </a:blip>
          <a:srcRect/>
          <a:stretch>
            <a:fillRect/>
          </a:stretch>
        </p:blipFill>
        <p:spPr bwMode="auto">
          <a:xfrm>
            <a:off x="0" y="-3195736"/>
            <a:ext cx="9144000" cy="4797152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sz="2400" dirty="0" smtClean="0">
                <a:latin typeface="+mj-ea"/>
                <a:ea typeface="+mj-ea"/>
              </a:rPr>
              <a:t>　</a:t>
            </a:r>
            <a:endParaRPr lang="zh-TW" altLang="en-US" sz="2400" dirty="0">
              <a:latin typeface="+mj-ea"/>
              <a:ea typeface="+mj-ea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24944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標題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effectLst/>
                <a:latin typeface="+mj-ea"/>
              </a:rPr>
              <a:t>付喪神</a:t>
            </a:r>
            <a:r>
              <a:rPr lang="en-US" altLang="zh-TW" dirty="0" smtClean="0">
                <a:effectLst/>
                <a:latin typeface="+mj-ea"/>
              </a:rPr>
              <a:t/>
            </a:r>
            <a:br>
              <a:rPr lang="en-US" altLang="zh-TW" dirty="0" smtClean="0">
                <a:effectLst/>
                <a:latin typeface="+mj-ea"/>
              </a:rPr>
            </a:br>
            <a:r>
              <a:rPr lang="ja-JP" altLang="en-US" sz="2400" dirty="0" smtClean="0">
                <a:effectLst/>
                <a:latin typeface="+mj-ea"/>
              </a:rPr>
              <a:t>（つくもがみ）</a:t>
            </a:r>
            <a:endParaRPr lang="zh-TW" altLang="en-US" sz="2400" dirty="0">
              <a:effectLst/>
              <a:latin typeface="+mj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lum bright="-12000" contrast="-9000"/>
          </a:blip>
          <a:srcRect/>
          <a:stretch>
            <a:fillRect/>
          </a:stretch>
        </p:blipFill>
        <p:spPr bwMode="auto">
          <a:xfrm>
            <a:off x="0" y="-3195736"/>
            <a:ext cx="9144000" cy="4797152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sz="2400" dirty="0" smtClean="0">
                <a:latin typeface="+mj-ea"/>
                <a:ea typeface="+mj-ea"/>
              </a:rPr>
              <a:t>　</a:t>
            </a:r>
            <a:endParaRPr lang="zh-TW" altLang="en-US" sz="2400" dirty="0">
              <a:latin typeface="+mj-ea"/>
              <a:ea typeface="+mj-ea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24944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標題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effectLst/>
                <a:latin typeface="+mj-ea"/>
              </a:rPr>
              <a:t>付喪神</a:t>
            </a:r>
            <a:r>
              <a:rPr lang="en-US" altLang="zh-TW" dirty="0" smtClean="0">
                <a:effectLst/>
                <a:latin typeface="+mj-ea"/>
              </a:rPr>
              <a:t/>
            </a:r>
            <a:br>
              <a:rPr lang="en-US" altLang="zh-TW" dirty="0" smtClean="0">
                <a:effectLst/>
                <a:latin typeface="+mj-ea"/>
              </a:rPr>
            </a:br>
            <a:r>
              <a:rPr lang="ja-JP" altLang="en-US" sz="2400" dirty="0" smtClean="0">
                <a:effectLst/>
                <a:latin typeface="+mj-ea"/>
              </a:rPr>
              <a:t>（つくもがみ）</a:t>
            </a:r>
            <a:endParaRPr lang="zh-TW" altLang="en-US" sz="2400" dirty="0">
              <a:effectLst/>
              <a:latin typeface="+mj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lum bright="-12000" contrast="-9000"/>
          </a:blip>
          <a:srcRect/>
          <a:stretch>
            <a:fillRect/>
          </a:stretch>
        </p:blipFill>
        <p:spPr bwMode="auto">
          <a:xfrm>
            <a:off x="0" y="-3195736"/>
            <a:ext cx="9144000" cy="4797152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日本妖怪文化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　　　日本境內據說有四到六百種妖怪，有確切研究資料記載的也多達兩、三百種。關於妖怪的傳說更是五花八門、種類繁多。也因此被形象地冠上「妖怪列島」的之稱。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　　　其中有些妖怪是從自然界出現的妖怪，像是修煉成精的動物或植物；有些是因為有魂靈附著在物體上，舉凡碗盤、杯碗、油燈、紙傘皆可成妖；有些則是人們杜撰出來的妖怪，或者是由死者的亡靈化成妖怪。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　　　就精神層面來說，妖怪的存在也反映了日本人的「恐懼」心理，隨著妖怪傳說的演變，造成「恐懼」的對象、面對「恐懼」採取的態度以及因應的對策，正好可以為日本人書寫一部黑暗心靈民族史。也可以說，妖怪文化是日本文化的一個重要組成部分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　　　日本民俗學的奠基者柳田國男則認為，日本妖怪最大特徵就在於它具有兩面性，善惡可以互相轉換。比如怨魂，如果好好供奉，也可以成為保護神。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lum bright="-12000" contrast="-9000"/>
          </a:blip>
          <a:srcRect/>
          <a:stretch>
            <a:fillRect/>
          </a:stretch>
        </p:blipFill>
        <p:spPr bwMode="auto">
          <a:xfrm>
            <a:off x="0" y="-3195736"/>
            <a:ext cx="9144000" cy="4797152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96952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方塊 7"/>
          <p:cNvSpPr txBox="1"/>
          <p:nvPr/>
        </p:nvSpPr>
        <p:spPr>
          <a:xfrm>
            <a:off x="6300192" y="5949280"/>
            <a:ext cx="2662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──</a:t>
            </a:r>
            <a:r>
              <a:rPr lang="ja-JP" altLang="en-US" sz="2000" dirty="0" smtClean="0">
                <a:latin typeface="微軟正黑體" pitchFamily="34" charset="-120"/>
                <a:ea typeface="微軟正黑體" pitchFamily="34" charset="-120"/>
              </a:rPr>
              <a:t>百</a:t>
            </a:r>
            <a:r>
              <a:rPr lang="ja-JP" altLang="en-US" sz="2000" dirty="0">
                <a:latin typeface="微軟正黑體" pitchFamily="34" charset="-120"/>
                <a:ea typeface="微軟正黑體" pitchFamily="34" charset="-120"/>
              </a:rPr>
              <a:t>鬼夜行絵巻の</a:t>
            </a:r>
            <a:r>
              <a:rPr lang="ja-JP" altLang="en-US" sz="2000" dirty="0" smtClean="0">
                <a:latin typeface="微軟正黑體" pitchFamily="34" charset="-120"/>
                <a:ea typeface="微軟正黑體" pitchFamily="34" charset="-120"/>
              </a:rPr>
              <a:t>例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標題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effectLst/>
                <a:latin typeface="+mj-ea"/>
              </a:rPr>
              <a:t>付喪神</a:t>
            </a:r>
            <a:r>
              <a:rPr lang="en-US" altLang="zh-TW" dirty="0" smtClean="0">
                <a:effectLst/>
                <a:latin typeface="+mj-ea"/>
              </a:rPr>
              <a:t/>
            </a:r>
            <a:br>
              <a:rPr lang="en-US" altLang="zh-TW" dirty="0" smtClean="0">
                <a:effectLst/>
                <a:latin typeface="+mj-ea"/>
              </a:rPr>
            </a:br>
            <a:r>
              <a:rPr lang="ja-JP" altLang="en-US" sz="2400" dirty="0" smtClean="0">
                <a:effectLst/>
                <a:latin typeface="+mj-ea"/>
              </a:rPr>
              <a:t>（つくもがみ）</a:t>
            </a:r>
            <a:endParaRPr lang="zh-TW" altLang="en-US" sz="2400" dirty="0">
              <a:effectLst/>
              <a:latin typeface="+mj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lum bright="-12000" contrast="-9000"/>
          </a:blip>
          <a:srcRect/>
          <a:stretch>
            <a:fillRect/>
          </a:stretch>
        </p:blipFill>
        <p:spPr bwMode="auto">
          <a:xfrm>
            <a:off x="0" y="-3195736"/>
            <a:ext cx="9144000" cy="4797152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ffectLst/>
                <a:latin typeface="微軟正黑體" pitchFamily="34" charset="-120"/>
                <a:ea typeface="微軟正黑體" pitchFamily="34" charset="-120"/>
              </a:rPr>
              <a:t>河童</a:t>
            </a:r>
            <a:r>
              <a:rPr lang="en-US" altLang="zh-TW" dirty="0" smtClean="0">
                <a:effectLst/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effectLst/>
                <a:latin typeface="微軟正黑體" pitchFamily="34" charset="-120"/>
                <a:ea typeface="微軟正黑體" pitchFamily="34" charset="-120"/>
              </a:rPr>
            </a:br>
            <a:r>
              <a:rPr lang="ja-JP" altLang="en-US" sz="2400" dirty="0" smtClean="0">
                <a:effectLst/>
                <a:latin typeface="微軟正黑體" pitchFamily="34" charset="-120"/>
                <a:ea typeface="微軟正黑體" pitchFamily="34" charset="-120"/>
              </a:rPr>
              <a:t>（かっぱ）</a:t>
            </a:r>
            <a:endParaRPr lang="zh-TW" altLang="en-US" sz="2400" dirty="0">
              <a:effectLst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　　　河童是日本神話中的傳說生物，傳說住在日本各地的河川或池子裡。有鳥的喙、青蛙的四肢、猴子的身體及烏龜的殼，如同多種動物的綜合體。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　　傳說其弱點為頭頂的碟，只要誘騙河童彎身，讓他頭頂碟子裡裝的水流盡，他就會精力盡失。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　　　古代的日本，水神的形象被諸多地方的信仰所接受。後來等到人們不再信奉水神的時候，河童慢慢地變成現在人們所熟知的妖怪形象。或許各地方的河童在外形上有少許的差別，但是共同的特徵是頭上有個裝了水的盤子，若是盤裡的水沒了，法力就會消失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　　　據說目前日本存有河童的木乃伊。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lum bright="-12000" contrast="-9000"/>
          </a:blip>
          <a:srcRect/>
          <a:stretch>
            <a:fillRect/>
          </a:stretch>
        </p:blipFill>
        <p:spPr bwMode="auto">
          <a:xfrm>
            <a:off x="0" y="-3195736"/>
            <a:ext cx="9144000" cy="4797152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ffectLst/>
                <a:latin typeface="微軟正黑體" pitchFamily="34" charset="-120"/>
                <a:ea typeface="微軟正黑體" pitchFamily="34" charset="-120"/>
              </a:rPr>
              <a:t>河童</a:t>
            </a:r>
            <a:r>
              <a:rPr lang="en-US" altLang="zh-TW" dirty="0" smtClean="0">
                <a:effectLst/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effectLst/>
                <a:latin typeface="微軟正黑體" pitchFamily="34" charset="-120"/>
                <a:ea typeface="微軟正黑體" pitchFamily="34" charset="-120"/>
              </a:rPr>
            </a:br>
            <a:r>
              <a:rPr lang="ja-JP" altLang="en-US" sz="2400" dirty="0" smtClean="0">
                <a:effectLst/>
                <a:latin typeface="微軟正黑體" pitchFamily="34" charset="-120"/>
                <a:ea typeface="微軟正黑體" pitchFamily="34" charset="-120"/>
              </a:rPr>
              <a:t>（かっぱ）</a:t>
            </a:r>
            <a:endParaRPr lang="zh-TW" altLang="en-US" sz="2400" dirty="0">
              <a:effectLst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sz="2400" dirty="0" smtClean="0">
                <a:latin typeface="+mj-ea"/>
                <a:ea typeface="+mj-ea"/>
              </a:rPr>
              <a:t>　　　　有一說是，河童最早起源自中國黃河流域的上游，古時候叫做水虎，又名河伯。河伯傳到了日本後，變成了家喻戶曉的河童。</a:t>
            </a:r>
            <a:endParaRPr lang="en-US" altLang="zh-TW" sz="2400" dirty="0" smtClean="0">
              <a:latin typeface="+mj-ea"/>
              <a:ea typeface="+mj-ea"/>
            </a:endParaRPr>
          </a:p>
          <a:p>
            <a:pPr>
              <a:buNone/>
            </a:pPr>
            <a:endParaRPr lang="en-US" altLang="zh-TW" sz="24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sz="2400" dirty="0" smtClean="0">
                <a:latin typeface="+mj-ea"/>
                <a:ea typeface="+mj-ea"/>
              </a:rPr>
              <a:t>　　　另一說是傳說江戶時代的工匠們在建立神社寺廟或是建城的時候，由於人手不足，就流傳著一種咒術，將人的名字寫在紙條上，然後把紙條塞進木頭的縫隙或是草紮的人形（即人偶）裡，據說建築物會蓋得更堅固牢靠。完成後不用的人形，就會被丟到河川裡，後來這些受詛咒的人形，紛紛幻化成河童，到處作亂，對人畜產生威脅。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lum bright="-12000" contrast="-9000"/>
          </a:blip>
          <a:srcRect/>
          <a:stretch>
            <a:fillRect/>
          </a:stretch>
        </p:blipFill>
        <p:spPr bwMode="auto">
          <a:xfrm>
            <a:off x="0" y="-3195736"/>
            <a:ext cx="9144000" cy="4797152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ffectLst/>
                <a:latin typeface="微軟正黑體" pitchFamily="34" charset="-120"/>
                <a:ea typeface="微軟正黑體" pitchFamily="34" charset="-120"/>
              </a:rPr>
              <a:t>河童</a:t>
            </a:r>
            <a:r>
              <a:rPr lang="en-US" altLang="zh-TW" dirty="0" smtClean="0">
                <a:effectLst/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effectLst/>
                <a:latin typeface="微軟正黑體" pitchFamily="34" charset="-120"/>
                <a:ea typeface="微軟正黑體" pitchFamily="34" charset="-120"/>
              </a:rPr>
            </a:br>
            <a:r>
              <a:rPr lang="ja-JP" altLang="en-US" sz="2400" dirty="0" smtClean="0">
                <a:effectLst/>
                <a:latin typeface="微軟正黑體" pitchFamily="34" charset="-120"/>
                <a:ea typeface="微軟正黑體" pitchFamily="34" charset="-120"/>
              </a:rPr>
              <a:t>（かっぱ）</a:t>
            </a:r>
            <a:endParaRPr lang="zh-TW" altLang="en-US" sz="2400" dirty="0">
              <a:effectLst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　　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7654" name="Picture 6" descr="ファイル:Kappa jap my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44824"/>
            <a:ext cx="3656659" cy="4824536"/>
          </a:xfrm>
          <a:prstGeom prst="rect">
            <a:avLst/>
          </a:prstGeom>
          <a:noFill/>
        </p:spPr>
      </p:pic>
      <p:pic>
        <p:nvPicPr>
          <p:cNvPr id="27656" name="Picture 8" descr="ファイル:Kappa water imp 18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2924944"/>
            <a:ext cx="4708941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lum bright="-12000" contrast="-9000"/>
          </a:blip>
          <a:srcRect/>
          <a:stretch>
            <a:fillRect/>
          </a:stretch>
        </p:blipFill>
        <p:spPr bwMode="auto">
          <a:xfrm>
            <a:off x="0" y="-3195736"/>
            <a:ext cx="9144000" cy="4797152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ffectLst/>
                <a:latin typeface="微軟正黑體" pitchFamily="34" charset="-120"/>
                <a:ea typeface="微軟正黑體" pitchFamily="34" charset="-120"/>
              </a:rPr>
              <a:t>河童</a:t>
            </a:r>
            <a:r>
              <a:rPr lang="en-US" altLang="zh-TW" dirty="0" smtClean="0">
                <a:effectLst/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effectLst/>
                <a:latin typeface="微軟正黑體" pitchFamily="34" charset="-120"/>
                <a:ea typeface="微軟正黑體" pitchFamily="34" charset="-120"/>
              </a:rPr>
            </a:br>
            <a:r>
              <a:rPr lang="ja-JP" altLang="en-US" sz="2400" dirty="0" smtClean="0">
                <a:effectLst/>
                <a:latin typeface="微軟正黑體" pitchFamily="34" charset="-120"/>
                <a:ea typeface="微軟正黑體" pitchFamily="34" charset="-120"/>
              </a:rPr>
              <a:t>（かっぱ）</a:t>
            </a:r>
            <a:endParaRPr lang="zh-TW" altLang="en-US" sz="2400" dirty="0">
              <a:effectLst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　　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060849"/>
            <a:ext cx="3888432" cy="4352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 t="2331"/>
          <a:stretch>
            <a:fillRect/>
          </a:stretch>
        </p:blipFill>
        <p:spPr bwMode="auto">
          <a:xfrm>
            <a:off x="5292080" y="2924944"/>
            <a:ext cx="3384376" cy="3545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方塊 8"/>
          <p:cNvSpPr txBox="1"/>
          <p:nvPr/>
        </p:nvSpPr>
        <p:spPr>
          <a:xfrm>
            <a:off x="611560" y="6488668"/>
            <a:ext cx="2589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+mj-ea"/>
                <a:ea typeface="+mj-ea"/>
              </a:rPr>
              <a:t>──</a:t>
            </a:r>
            <a:r>
              <a:rPr lang="zh-TW" altLang="en-US" dirty="0" smtClean="0">
                <a:latin typeface="+mj-ea"/>
                <a:ea typeface="+mj-ea"/>
              </a:rPr>
              <a:t>淺草河童橋的河童像</a:t>
            </a:r>
            <a:endParaRPr lang="zh-TW" altLang="en-US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lum bright="-12000" contrast="-9000"/>
          </a:blip>
          <a:srcRect/>
          <a:stretch>
            <a:fillRect/>
          </a:stretch>
        </p:blipFill>
        <p:spPr bwMode="auto">
          <a:xfrm>
            <a:off x="0" y="-3195736"/>
            <a:ext cx="9144000" cy="4797152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參考資料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銀色快手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日本妖怪誌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》</a:t>
            </a:r>
          </a:p>
          <a:p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日本妖怪文化介紹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》</a:t>
            </a:r>
          </a:p>
          <a:p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日本的妖怪學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》</a:t>
            </a:r>
          </a:p>
          <a:p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Wikipedia</a:t>
            </a:r>
          </a:p>
          <a:p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etc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97152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179512" y="4941168"/>
            <a:ext cx="8964488" cy="1143000"/>
          </a:xfrm>
        </p:spPr>
        <p:txBody>
          <a:bodyPr>
            <a:normAutofit fontScale="90000"/>
          </a:bodyPr>
          <a:lstStyle/>
          <a:p>
            <a:pPr algn="r"/>
            <a:r>
              <a:rPr lang="ja-JP" altLang="en-US" sz="6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ありがとございました</a:t>
            </a:r>
            <a:r>
              <a:rPr lang="en-US" altLang="zh-TW" sz="6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&lt;(_</a:t>
            </a:r>
            <a:r>
              <a:rPr lang="zh-TW" altLang="en-US" sz="6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6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_)&gt;</a:t>
            </a:r>
            <a:endParaRPr lang="zh-TW" altLang="en-US" sz="6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lum bright="-12000" contrast="-9000"/>
          </a:blip>
          <a:srcRect/>
          <a:stretch>
            <a:fillRect/>
          </a:stretch>
        </p:blipFill>
        <p:spPr bwMode="auto">
          <a:xfrm>
            <a:off x="0" y="-3195736"/>
            <a:ext cx="9144000" cy="4797152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日本妖怪文化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　　　妖怪的產生起初是出於對自然、動物的敬畏之心，人們把自己看不見、摸不著、無法控制的力量統統稱為妖怪。 因此，在最初的民間故事中，妖怪往往造型恐怖，讓人望而生畏。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　　　據說因為鬼怪太多，日本古代政府設立了專門的道士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——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陰陽師。這個職務的尊貴在平安時代達到高峰，因為這個時候日本國內社會動蕩、人心不安，統治階層沒有解決的辦法，於是把種種問題歸結于神鬼。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　　　到了江戶時代，這是因為當時幕府統治下的社會，新舊交替、政局動盪不安，百姓言論自由空間受限，只好創作各種妖怪傳說，以解釋怪異現象或表達內心的不安與不滿。妖怪開始被賦予具體而固定的形象，並且創造完整的說明體系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　　　之後隨著戰後日本動漫的迅速發展，日本妖怪的形象變得可愛而人性化了，如水木茂的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鬼太郎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》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、今市子的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百鬼夜行抄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》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等作品，皆融入了妖怪的題材。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lum bright="-12000" contrast="-9000"/>
          </a:blip>
          <a:srcRect/>
          <a:stretch>
            <a:fillRect/>
          </a:stretch>
        </p:blipFill>
        <p:spPr bwMode="auto">
          <a:xfrm>
            <a:off x="0" y="-3195736"/>
            <a:ext cx="9144000" cy="4797152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日本三大惡妖怪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ja-JP" altLang="en-US" sz="2400" dirty="0" smtClean="0">
                <a:effectLst/>
                <a:latin typeface="微軟正黑體" pitchFamily="34" charset="-120"/>
                <a:ea typeface="微軟正黑體" pitchFamily="34" charset="-120"/>
              </a:rPr>
              <a:t>（にほんさんだいあくようかい）</a:t>
            </a:r>
            <a:endParaRPr lang="zh-TW" altLang="en-US" sz="2400" dirty="0">
              <a:effectLst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　　　指</a:t>
            </a:r>
            <a:r>
              <a:rPr lang="ja-JP" altLang="en-US" sz="2400" dirty="0" smtClean="0">
                <a:latin typeface="微軟正黑體" pitchFamily="34" charset="-120"/>
                <a:ea typeface="微軟正黑體" pitchFamily="34" charset="-120"/>
              </a:rPr>
              <a:t>酒吞童子（しゅてんどうじ）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ja-JP" altLang="en-US" sz="2400" dirty="0" smtClean="0">
                <a:latin typeface="微軟正黑體" pitchFamily="34" charset="-120"/>
                <a:ea typeface="微軟正黑體" pitchFamily="34" charset="-120"/>
              </a:rPr>
              <a:t>玉藻前（たまものまえ）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ja-JP" altLang="en-US" sz="2400" dirty="0" smtClean="0">
                <a:latin typeface="微軟正黑體" pitchFamily="34" charset="-120"/>
                <a:ea typeface="微軟正黑體" pitchFamily="34" charset="-120"/>
              </a:rPr>
              <a:t>崇徳天皇（すとくてんのう）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，三者分別是鬼、九尾狐及天狗。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098" name="Picture 2" descr="http://img.photobucket.com/albums/v350/vinc666/ghost/hanatak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9122" y="2780928"/>
            <a:ext cx="2745365" cy="4077072"/>
          </a:xfrm>
          <a:prstGeom prst="rect">
            <a:avLst/>
          </a:prstGeom>
          <a:noFill/>
        </p:spPr>
      </p:pic>
      <p:pic>
        <p:nvPicPr>
          <p:cNvPr id="4100" name="Picture 4" descr="http://img.photobucket.com/albums/v350/vinc666/ghost/kyubinokitsun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2770028"/>
            <a:ext cx="2736304" cy="4087972"/>
          </a:xfrm>
          <a:prstGeom prst="rect">
            <a:avLst/>
          </a:prstGeom>
          <a:noFill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852936"/>
            <a:ext cx="2880320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lum bright="-12000" contrast="-9000"/>
          </a:blip>
          <a:srcRect/>
          <a:stretch>
            <a:fillRect/>
          </a:stretch>
        </p:blipFill>
        <p:spPr bwMode="auto">
          <a:xfrm>
            <a:off x="0" y="-3195736"/>
            <a:ext cx="9144000" cy="4797152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微軟正黑體" pitchFamily="34" charset="-120"/>
                <a:ea typeface="微軟正黑體" pitchFamily="34" charset="-120"/>
              </a:rPr>
              <a:t>酒吞童子</a:t>
            </a:r>
            <a:r>
              <a:rPr lang="en-US" altLang="ja-JP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ja-JP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ja-JP" altLang="en-US" sz="2400" dirty="0" smtClean="0">
                <a:latin typeface="微軟正黑體" pitchFamily="34" charset="-120"/>
                <a:ea typeface="微軟正黑體" pitchFamily="34" charset="-120"/>
              </a:rPr>
              <a:t>（しゅてんどうじ）</a:t>
            </a:r>
            <a:endParaRPr lang="zh-TW" altLang="en-US" sz="2400" dirty="0">
              <a:effectLst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sz="2400" dirty="0" smtClean="0">
                <a:latin typeface="+mj-ea"/>
                <a:ea typeface="+mj-ea"/>
              </a:rPr>
              <a:t>　　　傳說酒吞童子是盤踞丹波國大江山（一說為近江國伊吹山）的鬼怪頭目，據室町時代的</a:t>
            </a:r>
            <a:r>
              <a:rPr lang="en-US" altLang="zh-TW" sz="2400" dirty="0" smtClean="0">
                <a:latin typeface="+mj-ea"/>
                <a:ea typeface="+mj-ea"/>
              </a:rPr>
              <a:t>《</a:t>
            </a:r>
            <a:r>
              <a:rPr lang="zh-TW" altLang="en-US" sz="2400" dirty="0" smtClean="0">
                <a:latin typeface="+mj-ea"/>
                <a:ea typeface="+mj-ea"/>
              </a:rPr>
              <a:t>御伽草子</a:t>
            </a:r>
            <a:r>
              <a:rPr lang="en-US" altLang="zh-TW" sz="2400" dirty="0" smtClean="0">
                <a:latin typeface="+mj-ea"/>
                <a:ea typeface="+mj-ea"/>
              </a:rPr>
              <a:t>》</a:t>
            </a:r>
            <a:r>
              <a:rPr lang="zh-TW" altLang="en-US" sz="2400" dirty="0" smtClean="0">
                <a:latin typeface="+mj-ea"/>
                <a:ea typeface="+mj-ea"/>
              </a:rPr>
              <a:t>所載，酒吞童子有著一張紅臉，長著</a:t>
            </a:r>
            <a:r>
              <a:rPr lang="en-US" altLang="zh-TW" sz="2400" dirty="0" smtClean="0">
                <a:latin typeface="+mj-ea"/>
                <a:ea typeface="+mj-ea"/>
              </a:rPr>
              <a:t>5</a:t>
            </a:r>
            <a:r>
              <a:rPr lang="zh-TW" altLang="en-US" sz="2400" dirty="0" smtClean="0">
                <a:latin typeface="+mj-ea"/>
                <a:ea typeface="+mj-ea"/>
              </a:rPr>
              <a:t>根大角和</a:t>
            </a:r>
            <a:r>
              <a:rPr lang="en-US" altLang="zh-TW" sz="2400" dirty="0" smtClean="0">
                <a:latin typeface="+mj-ea"/>
                <a:ea typeface="+mj-ea"/>
              </a:rPr>
              <a:t>15</a:t>
            </a:r>
            <a:r>
              <a:rPr lang="zh-TW" altLang="en-US" sz="2400" dirty="0" smtClean="0">
                <a:latin typeface="+mj-ea"/>
                <a:ea typeface="+mj-ea"/>
              </a:rPr>
              <a:t>個眼睛，頭髮短而零亂，身長在</a:t>
            </a:r>
            <a:r>
              <a:rPr lang="en-US" altLang="zh-TW" sz="2400" dirty="0" smtClean="0">
                <a:latin typeface="+mj-ea"/>
                <a:ea typeface="+mj-ea"/>
              </a:rPr>
              <a:t>6</a:t>
            </a:r>
            <a:r>
              <a:rPr lang="zh-TW" altLang="en-US" sz="2400" dirty="0" smtClean="0">
                <a:latin typeface="+mj-ea"/>
                <a:ea typeface="+mj-ea"/>
              </a:rPr>
              <a:t>公尺以上。統領著為數眾多的鬼怪，不時為害人間。</a:t>
            </a:r>
            <a:endParaRPr lang="en-US" altLang="zh-TW" sz="24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sz="2400" dirty="0" smtClean="0">
                <a:latin typeface="+mj-ea"/>
                <a:ea typeface="+mj-ea"/>
              </a:rPr>
              <a:t>　　　後來一條天皇下旨命源賴光率領渡邊綱、坂田金時、卜部季武、碓井貞光等賴光四天王前往討伐，最後酒吞童子被用計斬殺。</a:t>
            </a:r>
            <a:endParaRPr lang="zh-TW" altLang="en-US" sz="24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lum bright="-12000" contrast="-9000"/>
          </a:blip>
          <a:srcRect/>
          <a:stretch>
            <a:fillRect/>
          </a:stretch>
        </p:blipFill>
        <p:spPr bwMode="auto">
          <a:xfrm>
            <a:off x="0" y="-3195736"/>
            <a:ext cx="9144000" cy="4797152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微軟正黑體" pitchFamily="34" charset="-120"/>
                <a:ea typeface="微軟正黑體" pitchFamily="34" charset="-120"/>
              </a:rPr>
              <a:t>酒吞童子</a:t>
            </a:r>
            <a:r>
              <a:rPr lang="en-US" altLang="ja-JP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ja-JP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ja-JP" altLang="en-US" sz="2400" dirty="0" smtClean="0">
                <a:latin typeface="微軟正黑體" pitchFamily="34" charset="-120"/>
                <a:ea typeface="微軟正黑體" pitchFamily="34" charset="-120"/>
              </a:rPr>
              <a:t>（しゅてんどうじ）</a:t>
            </a:r>
            <a:endParaRPr lang="zh-TW" altLang="en-US" sz="2400" dirty="0">
              <a:effectLst/>
            </a:endParaRPr>
          </a:p>
        </p:txBody>
      </p:sp>
      <p:pic>
        <p:nvPicPr>
          <p:cNvPr id="32770" name="Picture 2" descr="http://upload.wikimedia.org/wikipedia/commons/1/12/Yoshitsuya_The_Evil_Spir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492896"/>
            <a:ext cx="8509592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lum bright="-12000" contrast="-9000"/>
          </a:blip>
          <a:srcRect/>
          <a:stretch>
            <a:fillRect/>
          </a:stretch>
        </p:blipFill>
        <p:spPr bwMode="auto">
          <a:xfrm>
            <a:off x="0" y="-3195736"/>
            <a:ext cx="9144000" cy="4797152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九尾狐</a:t>
            </a:r>
            <a:r>
              <a:rPr lang="en-US" altLang="ja-JP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ja-JP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ja-JP" altLang="en-US" sz="2400" b="0" dirty="0" smtClean="0"/>
              <a:t>（きゅうびのきつね）</a:t>
            </a:r>
            <a:endParaRPr lang="zh-TW" altLang="en-US" sz="2400" dirty="0">
              <a:effectLst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sz="2400" dirty="0" smtClean="0">
                <a:latin typeface="+mj-ea"/>
                <a:ea typeface="+mj-ea"/>
              </a:rPr>
              <a:t>　　　中國的神話生物，來自於中國春秋戰國時代編纂的</a:t>
            </a:r>
            <a:r>
              <a:rPr lang="en-US" altLang="zh-TW" sz="2400" dirty="0" smtClean="0">
                <a:latin typeface="+mj-ea"/>
                <a:ea typeface="+mj-ea"/>
              </a:rPr>
              <a:t>《</a:t>
            </a:r>
            <a:r>
              <a:rPr lang="zh-TW" altLang="en-US" sz="2400" dirty="0" smtClean="0">
                <a:latin typeface="+mj-ea"/>
                <a:ea typeface="+mj-ea"/>
              </a:rPr>
              <a:t>山海經</a:t>
            </a:r>
            <a:r>
              <a:rPr lang="en-US" altLang="zh-TW" sz="2400" dirty="0" smtClean="0">
                <a:latin typeface="+mj-ea"/>
                <a:ea typeface="+mj-ea"/>
              </a:rPr>
              <a:t>》</a:t>
            </a:r>
            <a:r>
              <a:rPr lang="zh-TW" altLang="en-US" sz="2400" dirty="0" smtClean="0">
                <a:latin typeface="+mj-ea"/>
                <a:ea typeface="+mj-ea"/>
              </a:rPr>
              <a:t>。</a:t>
            </a:r>
          </a:p>
          <a:p>
            <a:pPr>
              <a:buNone/>
            </a:pPr>
            <a:r>
              <a:rPr lang="zh-TW" altLang="en-US" sz="2400" dirty="0" smtClean="0">
                <a:latin typeface="+mj-ea"/>
                <a:ea typeface="+mj-ea"/>
              </a:rPr>
              <a:t>　　　此外，在日本和朝鮮半島都有關於九尾狐的傳說。</a:t>
            </a:r>
            <a:endParaRPr lang="en-US" altLang="zh-TW" sz="24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sz="2400" dirty="0" smtClean="0">
                <a:latin typeface="+mj-ea"/>
                <a:ea typeface="+mj-ea"/>
              </a:rPr>
              <a:t>　　　相傳當狐狸的尾巴是儲存靈氣的地方，當狐狸吸收了足夠的靈氣，尾巴就會一分為二，到最終裂變成為九條尾巴。</a:t>
            </a:r>
            <a:endParaRPr lang="en-US" altLang="zh-TW" sz="24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sz="2400" dirty="0" smtClean="0">
                <a:latin typeface="+mj-ea"/>
                <a:ea typeface="+mj-ea"/>
              </a:rPr>
              <a:t>　　　當狐狸擁有九條尾巴之後，就會有不死之身。而且還會噴火。毛髮為金黃色，臉白色，也就是所謂白面金毛九尾妖狐</a:t>
            </a:r>
            <a:r>
              <a:rPr lang="ja-JP" altLang="en-US" sz="2400" dirty="0" smtClean="0">
                <a:latin typeface="+mj-ea"/>
                <a:ea typeface="+mj-ea"/>
              </a:rPr>
              <a:t>（はくめんこんもうきゅうびのきつね）</a:t>
            </a:r>
            <a:r>
              <a:rPr lang="zh-TW" altLang="en-US" sz="2400" dirty="0" smtClean="0">
                <a:latin typeface="+mj-ea"/>
                <a:ea typeface="+mj-ea"/>
              </a:rPr>
              <a:t>。</a:t>
            </a:r>
            <a:endParaRPr lang="zh-TW" altLang="en-US" sz="24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lum bright="-12000" contrast="-9000"/>
          </a:blip>
          <a:srcRect/>
          <a:stretch>
            <a:fillRect/>
          </a:stretch>
        </p:blipFill>
        <p:spPr bwMode="auto">
          <a:xfrm>
            <a:off x="0" y="-3195736"/>
            <a:ext cx="9144000" cy="4797152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+mj-ea"/>
              </a:rPr>
              <a:t>白面金毛九尾狐</a:t>
            </a:r>
            <a:r>
              <a:rPr lang="en-US" altLang="ja-JP" dirty="0" smtClean="0">
                <a:latin typeface="+mj-ea"/>
              </a:rPr>
              <a:t/>
            </a:r>
            <a:br>
              <a:rPr lang="en-US" altLang="ja-JP" dirty="0" smtClean="0">
                <a:latin typeface="+mj-ea"/>
              </a:rPr>
            </a:br>
            <a:r>
              <a:rPr lang="ja-JP" altLang="en-US" sz="2400" dirty="0" smtClean="0">
                <a:latin typeface="+mj-ea"/>
              </a:rPr>
              <a:t>（はくめんこんもうきゅうびのきつね）</a:t>
            </a:r>
            <a:endParaRPr lang="zh-TW" altLang="en-US" sz="2400" dirty="0">
              <a:effectLst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zh-TW" altLang="en-US" sz="2000" dirty="0" smtClean="0">
                <a:latin typeface="+mj-ea"/>
                <a:ea typeface="+mj-ea"/>
              </a:rPr>
              <a:t>　　　　廣義上是指九尾狐的一種分類或其本身，狹義上來說是指一隻在印度產生，在中國作惡，最後在日本被封印的九尾狐。就狹義來說可以認為是一隻特殊的九尾狐。根據江戶時代開始的傳說，華陽夫人、妲己、褒姒和玉藻前是這隻金毛玉面九尾狐在不同國家和時代的化身。</a:t>
            </a:r>
            <a:endParaRPr lang="zh-TW" altLang="en-US" sz="2000" dirty="0" smtClean="0"/>
          </a:p>
          <a:p>
            <a:pPr>
              <a:buNone/>
            </a:pPr>
            <a:r>
              <a:rPr lang="zh-TW" altLang="en-US" sz="2000" dirty="0" smtClean="0"/>
              <a:t>　　　在日本化身為名為藻的女嬰出現並由武士夫婦收養。</a:t>
            </a:r>
            <a:r>
              <a:rPr lang="en-US" altLang="zh-TW" sz="2000" dirty="0" smtClean="0"/>
              <a:t>17</a:t>
            </a:r>
            <a:r>
              <a:rPr lang="zh-TW" altLang="en-US" sz="2000" dirty="0" smtClean="0"/>
              <a:t>歲被選入宮中，賜名為玉藻前。深為鳥羽上皇的寵愛。但不久後暴露了其本體，只得從宮中逃亡。</a:t>
            </a:r>
          </a:p>
          <a:p>
            <a:pPr>
              <a:buNone/>
            </a:pPr>
            <a:r>
              <a:rPr lang="zh-TW" altLang="en-US" sz="2000" dirty="0" smtClean="0"/>
              <a:t>　　　數年後，又出現在下野國（現在的那須郡），誘拐旅途中的婦女和小孩並殺害吃掉他們，鳥羽上皇發出了討伐的命令。八萬士兵在那須集結，最終將白面金毛九尾狐捕殺。由於其元神不滅，最後只能將它化身的巨大毒石（殺生石）封印。</a:t>
            </a:r>
          </a:p>
          <a:p>
            <a:pPr>
              <a:buNone/>
            </a:pPr>
            <a:r>
              <a:rPr lang="zh-TW" altLang="en-US" sz="2000" dirty="0" smtClean="0"/>
              <a:t>　　　到了室町時代初期，由會津的示現寺的玄翁和尚開光，殺生石終於被破壞，並飛散到日本各地。</a:t>
            </a:r>
          </a:p>
          <a:p>
            <a:pPr>
              <a:buNone/>
            </a:pPr>
            <a:endParaRPr lang="zh-TW" altLang="en-US" sz="20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lum bright="-12000" contrast="-9000"/>
          </a:blip>
          <a:srcRect/>
          <a:stretch>
            <a:fillRect/>
          </a:stretch>
        </p:blipFill>
        <p:spPr bwMode="auto">
          <a:xfrm>
            <a:off x="0" y="-3195736"/>
            <a:ext cx="9144000" cy="4797152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+mj-ea"/>
              </a:rPr>
              <a:t>白面金毛九尾狐</a:t>
            </a:r>
            <a:r>
              <a:rPr lang="en-US" altLang="ja-JP" dirty="0" smtClean="0">
                <a:latin typeface="+mj-ea"/>
              </a:rPr>
              <a:t/>
            </a:r>
            <a:br>
              <a:rPr lang="en-US" altLang="ja-JP" dirty="0" smtClean="0">
                <a:latin typeface="+mj-ea"/>
              </a:rPr>
            </a:br>
            <a:r>
              <a:rPr lang="ja-JP" altLang="en-US" sz="2400" dirty="0" smtClean="0">
                <a:latin typeface="+mj-ea"/>
              </a:rPr>
              <a:t>（はくめんこんもうきゅうびのきつね）</a:t>
            </a:r>
            <a:endParaRPr lang="zh-TW" altLang="en-US" sz="2400" dirty="0">
              <a:effectLst/>
            </a:endParaRPr>
          </a:p>
        </p:txBody>
      </p:sp>
      <p:pic>
        <p:nvPicPr>
          <p:cNvPr id="33794" name="Picture 2" descr="File:Prince Hanzoku terrorised by a nine- tailed fo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700808"/>
            <a:ext cx="3230557" cy="4923928"/>
          </a:xfrm>
          <a:prstGeom prst="rect">
            <a:avLst/>
          </a:prstGeom>
          <a:noFill/>
        </p:spPr>
      </p:pic>
      <p:pic>
        <p:nvPicPr>
          <p:cNvPr id="33796" name="Picture 4" descr="http://farm3.static.flickr.com/2393/1490838537_d1281a83c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1772816"/>
            <a:ext cx="4973524" cy="3312368"/>
          </a:xfrm>
          <a:prstGeom prst="rect">
            <a:avLst/>
          </a:prstGeom>
          <a:noFill/>
        </p:spPr>
      </p:pic>
      <p:sp>
        <p:nvSpPr>
          <p:cNvPr id="8" name="文字方塊 7"/>
          <p:cNvSpPr txBox="1"/>
          <p:nvPr/>
        </p:nvSpPr>
        <p:spPr>
          <a:xfrm>
            <a:off x="3707904" y="5301208"/>
            <a:ext cx="5256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　　殺生石存在於日本栃木縣那須郡那須湯本溫泉的火山口附近。</a:t>
            </a:r>
            <a:endParaRPr lang="en-US" altLang="zh-TW" sz="16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　　由於地處火山口，火山噴出的硫化氫、二氧化硫氣體及含砷物質有劇毒，生物一接觸便有可能生病或死亡，於是便造成了當地草木不生的特殊景象。</a:t>
            </a:r>
            <a:endParaRPr lang="zh-TW" altLang="en-US" sz="16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行雲流水">
  <a:themeElements>
    <a:clrScheme name="行雲流水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行雲流水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华文行楷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libri"/>
        <a:ea typeface=""/>
        <a:cs typeface=""/>
        <a:font script="Jpan" typeface="ＭＳ Ｐ明朝"/>
        <a:font script="Hang" typeface="HY견명조"/>
        <a:font script="Hans" typeface="华文行楷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行雲流水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300000"/>
              </a:schemeClr>
            </a:gs>
            <a:gs pos="72000">
              <a:schemeClr val="phClr">
                <a:tint val="100000"/>
                <a:shade val="100000"/>
                <a:hueMod val="100000"/>
                <a:satMod val="100000"/>
              </a:schemeClr>
            </a:gs>
            <a:gs pos="81000">
              <a:schemeClr val="phClr">
                <a:tint val="98000"/>
                <a:shade val="100000"/>
                <a:hueMod val="100000"/>
                <a:satMod val="15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39000"/>
                <a:hueMod val="100000"/>
                <a:satMod val="150000"/>
              </a:schemeClr>
              <a:schemeClr val="phClr">
                <a:tint val="90000"/>
                <a:shade val="100000"/>
                <a:hueMod val="100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行雲流水">
    <a:dk1>
      <a:sysClr val="windowText" lastClr="000000"/>
    </a:dk1>
    <a:lt1>
      <a:sysClr val="window" lastClr="FFFFFF"/>
    </a:lt1>
    <a:dk2>
      <a:srgbClr val="411401"/>
    </a:dk2>
    <a:lt2>
      <a:srgbClr val="FFE6E6"/>
    </a:lt2>
    <a:accent1>
      <a:srgbClr val="A24A48"/>
    </a:accent1>
    <a:accent2>
      <a:srgbClr val="B2935C"/>
    </a:accent2>
    <a:accent3>
      <a:srgbClr val="6A9A9A"/>
    </a:accent3>
    <a:accent4>
      <a:srgbClr val="B2B787"/>
    </a:accent4>
    <a:accent5>
      <a:srgbClr val="91644B"/>
    </a:accent5>
    <a:accent6>
      <a:srgbClr val="654A76"/>
    </a:accent6>
    <a:hlink>
      <a:srgbClr val="00A800"/>
    </a:hlink>
    <a:folHlink>
      <a:srgbClr val="FF00FF"/>
    </a:folHlink>
  </a:clrScheme>
</a:themeOverride>
</file>

<file path=ppt/theme/themeOverride10.xml><?xml version="1.0" encoding="utf-8"?>
<a:themeOverride xmlns:a="http://schemas.openxmlformats.org/drawingml/2006/main">
  <a:clrScheme name="行雲流水">
    <a:dk1>
      <a:sysClr val="windowText" lastClr="000000"/>
    </a:dk1>
    <a:lt1>
      <a:sysClr val="window" lastClr="FFFFFF"/>
    </a:lt1>
    <a:dk2>
      <a:srgbClr val="411401"/>
    </a:dk2>
    <a:lt2>
      <a:srgbClr val="FFE6E6"/>
    </a:lt2>
    <a:accent1>
      <a:srgbClr val="A24A48"/>
    </a:accent1>
    <a:accent2>
      <a:srgbClr val="B2935C"/>
    </a:accent2>
    <a:accent3>
      <a:srgbClr val="6A9A9A"/>
    </a:accent3>
    <a:accent4>
      <a:srgbClr val="B2B787"/>
    </a:accent4>
    <a:accent5>
      <a:srgbClr val="91644B"/>
    </a:accent5>
    <a:accent6>
      <a:srgbClr val="654A76"/>
    </a:accent6>
    <a:hlink>
      <a:srgbClr val="00A800"/>
    </a:hlink>
    <a:folHlink>
      <a:srgbClr val="FF00FF"/>
    </a:folHlink>
  </a:clrScheme>
</a:themeOverride>
</file>

<file path=ppt/theme/themeOverride11.xml><?xml version="1.0" encoding="utf-8"?>
<a:themeOverride xmlns:a="http://schemas.openxmlformats.org/drawingml/2006/main">
  <a:clrScheme name="行雲流水">
    <a:dk1>
      <a:sysClr val="windowText" lastClr="000000"/>
    </a:dk1>
    <a:lt1>
      <a:sysClr val="window" lastClr="FFFFFF"/>
    </a:lt1>
    <a:dk2>
      <a:srgbClr val="411401"/>
    </a:dk2>
    <a:lt2>
      <a:srgbClr val="FFE6E6"/>
    </a:lt2>
    <a:accent1>
      <a:srgbClr val="A24A48"/>
    </a:accent1>
    <a:accent2>
      <a:srgbClr val="B2935C"/>
    </a:accent2>
    <a:accent3>
      <a:srgbClr val="6A9A9A"/>
    </a:accent3>
    <a:accent4>
      <a:srgbClr val="B2B787"/>
    </a:accent4>
    <a:accent5>
      <a:srgbClr val="91644B"/>
    </a:accent5>
    <a:accent6>
      <a:srgbClr val="654A76"/>
    </a:accent6>
    <a:hlink>
      <a:srgbClr val="00A800"/>
    </a:hlink>
    <a:folHlink>
      <a:srgbClr val="FF00FF"/>
    </a:folHlink>
  </a:clrScheme>
</a:themeOverride>
</file>

<file path=ppt/theme/themeOverride12.xml><?xml version="1.0" encoding="utf-8"?>
<a:themeOverride xmlns:a="http://schemas.openxmlformats.org/drawingml/2006/main">
  <a:clrScheme name="行雲流水">
    <a:dk1>
      <a:sysClr val="windowText" lastClr="000000"/>
    </a:dk1>
    <a:lt1>
      <a:sysClr val="window" lastClr="FFFFFF"/>
    </a:lt1>
    <a:dk2>
      <a:srgbClr val="411401"/>
    </a:dk2>
    <a:lt2>
      <a:srgbClr val="FFE6E6"/>
    </a:lt2>
    <a:accent1>
      <a:srgbClr val="A24A48"/>
    </a:accent1>
    <a:accent2>
      <a:srgbClr val="B2935C"/>
    </a:accent2>
    <a:accent3>
      <a:srgbClr val="6A9A9A"/>
    </a:accent3>
    <a:accent4>
      <a:srgbClr val="B2B787"/>
    </a:accent4>
    <a:accent5>
      <a:srgbClr val="91644B"/>
    </a:accent5>
    <a:accent6>
      <a:srgbClr val="654A76"/>
    </a:accent6>
    <a:hlink>
      <a:srgbClr val="00A800"/>
    </a:hlink>
    <a:folHlink>
      <a:srgbClr val="FF00FF"/>
    </a:folHlink>
  </a:clrScheme>
</a:themeOverride>
</file>

<file path=ppt/theme/themeOverride13.xml><?xml version="1.0" encoding="utf-8"?>
<a:themeOverride xmlns:a="http://schemas.openxmlformats.org/drawingml/2006/main">
  <a:clrScheme name="行雲流水">
    <a:dk1>
      <a:sysClr val="windowText" lastClr="000000"/>
    </a:dk1>
    <a:lt1>
      <a:sysClr val="window" lastClr="FFFFFF"/>
    </a:lt1>
    <a:dk2>
      <a:srgbClr val="411401"/>
    </a:dk2>
    <a:lt2>
      <a:srgbClr val="FFE6E6"/>
    </a:lt2>
    <a:accent1>
      <a:srgbClr val="A24A48"/>
    </a:accent1>
    <a:accent2>
      <a:srgbClr val="B2935C"/>
    </a:accent2>
    <a:accent3>
      <a:srgbClr val="6A9A9A"/>
    </a:accent3>
    <a:accent4>
      <a:srgbClr val="B2B787"/>
    </a:accent4>
    <a:accent5>
      <a:srgbClr val="91644B"/>
    </a:accent5>
    <a:accent6>
      <a:srgbClr val="654A76"/>
    </a:accent6>
    <a:hlink>
      <a:srgbClr val="00A800"/>
    </a:hlink>
    <a:folHlink>
      <a:srgbClr val="FF00FF"/>
    </a:folHlink>
  </a:clrScheme>
</a:themeOverride>
</file>

<file path=ppt/theme/themeOverride14.xml><?xml version="1.0" encoding="utf-8"?>
<a:themeOverride xmlns:a="http://schemas.openxmlformats.org/drawingml/2006/main">
  <a:clrScheme name="行雲流水">
    <a:dk1>
      <a:sysClr val="windowText" lastClr="000000"/>
    </a:dk1>
    <a:lt1>
      <a:sysClr val="window" lastClr="FFFFFF"/>
    </a:lt1>
    <a:dk2>
      <a:srgbClr val="411401"/>
    </a:dk2>
    <a:lt2>
      <a:srgbClr val="FFE6E6"/>
    </a:lt2>
    <a:accent1>
      <a:srgbClr val="A24A48"/>
    </a:accent1>
    <a:accent2>
      <a:srgbClr val="B2935C"/>
    </a:accent2>
    <a:accent3>
      <a:srgbClr val="6A9A9A"/>
    </a:accent3>
    <a:accent4>
      <a:srgbClr val="B2B787"/>
    </a:accent4>
    <a:accent5>
      <a:srgbClr val="91644B"/>
    </a:accent5>
    <a:accent6>
      <a:srgbClr val="654A76"/>
    </a:accent6>
    <a:hlink>
      <a:srgbClr val="00A800"/>
    </a:hlink>
    <a:folHlink>
      <a:srgbClr val="FF00FF"/>
    </a:folHlink>
  </a:clrScheme>
</a:themeOverride>
</file>

<file path=ppt/theme/themeOverride15.xml><?xml version="1.0" encoding="utf-8"?>
<a:themeOverride xmlns:a="http://schemas.openxmlformats.org/drawingml/2006/main">
  <a:clrScheme name="行雲流水">
    <a:dk1>
      <a:sysClr val="windowText" lastClr="000000"/>
    </a:dk1>
    <a:lt1>
      <a:sysClr val="window" lastClr="FFFFFF"/>
    </a:lt1>
    <a:dk2>
      <a:srgbClr val="411401"/>
    </a:dk2>
    <a:lt2>
      <a:srgbClr val="FFE6E6"/>
    </a:lt2>
    <a:accent1>
      <a:srgbClr val="A24A48"/>
    </a:accent1>
    <a:accent2>
      <a:srgbClr val="B2935C"/>
    </a:accent2>
    <a:accent3>
      <a:srgbClr val="6A9A9A"/>
    </a:accent3>
    <a:accent4>
      <a:srgbClr val="B2B787"/>
    </a:accent4>
    <a:accent5>
      <a:srgbClr val="91644B"/>
    </a:accent5>
    <a:accent6>
      <a:srgbClr val="654A76"/>
    </a:accent6>
    <a:hlink>
      <a:srgbClr val="00A800"/>
    </a:hlink>
    <a:folHlink>
      <a:srgbClr val="FF00FF"/>
    </a:folHlink>
  </a:clrScheme>
</a:themeOverride>
</file>

<file path=ppt/theme/themeOverride16.xml><?xml version="1.0" encoding="utf-8"?>
<a:themeOverride xmlns:a="http://schemas.openxmlformats.org/drawingml/2006/main">
  <a:clrScheme name="行雲流水">
    <a:dk1>
      <a:sysClr val="windowText" lastClr="000000"/>
    </a:dk1>
    <a:lt1>
      <a:sysClr val="window" lastClr="FFFFFF"/>
    </a:lt1>
    <a:dk2>
      <a:srgbClr val="411401"/>
    </a:dk2>
    <a:lt2>
      <a:srgbClr val="FFE6E6"/>
    </a:lt2>
    <a:accent1>
      <a:srgbClr val="A24A48"/>
    </a:accent1>
    <a:accent2>
      <a:srgbClr val="B2935C"/>
    </a:accent2>
    <a:accent3>
      <a:srgbClr val="6A9A9A"/>
    </a:accent3>
    <a:accent4>
      <a:srgbClr val="B2B787"/>
    </a:accent4>
    <a:accent5>
      <a:srgbClr val="91644B"/>
    </a:accent5>
    <a:accent6>
      <a:srgbClr val="654A76"/>
    </a:accent6>
    <a:hlink>
      <a:srgbClr val="00A800"/>
    </a:hlink>
    <a:folHlink>
      <a:srgbClr val="FF00FF"/>
    </a:folHlink>
  </a:clrScheme>
</a:themeOverride>
</file>

<file path=ppt/theme/themeOverride17.xml><?xml version="1.0" encoding="utf-8"?>
<a:themeOverride xmlns:a="http://schemas.openxmlformats.org/drawingml/2006/main">
  <a:clrScheme name="行雲流水">
    <a:dk1>
      <a:sysClr val="windowText" lastClr="000000"/>
    </a:dk1>
    <a:lt1>
      <a:sysClr val="window" lastClr="FFFFFF"/>
    </a:lt1>
    <a:dk2>
      <a:srgbClr val="411401"/>
    </a:dk2>
    <a:lt2>
      <a:srgbClr val="FFE6E6"/>
    </a:lt2>
    <a:accent1>
      <a:srgbClr val="A24A48"/>
    </a:accent1>
    <a:accent2>
      <a:srgbClr val="B2935C"/>
    </a:accent2>
    <a:accent3>
      <a:srgbClr val="6A9A9A"/>
    </a:accent3>
    <a:accent4>
      <a:srgbClr val="B2B787"/>
    </a:accent4>
    <a:accent5>
      <a:srgbClr val="91644B"/>
    </a:accent5>
    <a:accent6>
      <a:srgbClr val="654A76"/>
    </a:accent6>
    <a:hlink>
      <a:srgbClr val="00A800"/>
    </a:hlink>
    <a:folHlink>
      <a:srgbClr val="FF00FF"/>
    </a:folHlink>
  </a:clrScheme>
</a:themeOverride>
</file>

<file path=ppt/theme/themeOverride18.xml><?xml version="1.0" encoding="utf-8"?>
<a:themeOverride xmlns:a="http://schemas.openxmlformats.org/drawingml/2006/main">
  <a:clrScheme name="行雲流水">
    <a:dk1>
      <a:sysClr val="windowText" lastClr="000000"/>
    </a:dk1>
    <a:lt1>
      <a:sysClr val="window" lastClr="FFFFFF"/>
    </a:lt1>
    <a:dk2>
      <a:srgbClr val="411401"/>
    </a:dk2>
    <a:lt2>
      <a:srgbClr val="FFE6E6"/>
    </a:lt2>
    <a:accent1>
      <a:srgbClr val="A24A48"/>
    </a:accent1>
    <a:accent2>
      <a:srgbClr val="B2935C"/>
    </a:accent2>
    <a:accent3>
      <a:srgbClr val="6A9A9A"/>
    </a:accent3>
    <a:accent4>
      <a:srgbClr val="B2B787"/>
    </a:accent4>
    <a:accent5>
      <a:srgbClr val="91644B"/>
    </a:accent5>
    <a:accent6>
      <a:srgbClr val="654A76"/>
    </a:accent6>
    <a:hlink>
      <a:srgbClr val="00A800"/>
    </a:hlink>
    <a:folHlink>
      <a:srgbClr val="FF00FF"/>
    </a:folHlink>
  </a:clrScheme>
</a:themeOverride>
</file>

<file path=ppt/theme/themeOverride19.xml><?xml version="1.0" encoding="utf-8"?>
<a:themeOverride xmlns:a="http://schemas.openxmlformats.org/drawingml/2006/main">
  <a:clrScheme name="行雲流水">
    <a:dk1>
      <a:sysClr val="windowText" lastClr="000000"/>
    </a:dk1>
    <a:lt1>
      <a:sysClr val="window" lastClr="FFFFFF"/>
    </a:lt1>
    <a:dk2>
      <a:srgbClr val="411401"/>
    </a:dk2>
    <a:lt2>
      <a:srgbClr val="FFE6E6"/>
    </a:lt2>
    <a:accent1>
      <a:srgbClr val="A24A48"/>
    </a:accent1>
    <a:accent2>
      <a:srgbClr val="B2935C"/>
    </a:accent2>
    <a:accent3>
      <a:srgbClr val="6A9A9A"/>
    </a:accent3>
    <a:accent4>
      <a:srgbClr val="B2B787"/>
    </a:accent4>
    <a:accent5>
      <a:srgbClr val="91644B"/>
    </a:accent5>
    <a:accent6>
      <a:srgbClr val="654A76"/>
    </a:accent6>
    <a:hlink>
      <a:srgbClr val="00A800"/>
    </a:hlink>
    <a:folHlink>
      <a:srgbClr val="FF00FF"/>
    </a:folHlink>
  </a:clrScheme>
</a:themeOverride>
</file>

<file path=ppt/theme/themeOverride2.xml><?xml version="1.0" encoding="utf-8"?>
<a:themeOverride xmlns:a="http://schemas.openxmlformats.org/drawingml/2006/main">
  <a:clrScheme name="行雲流水">
    <a:dk1>
      <a:sysClr val="windowText" lastClr="000000"/>
    </a:dk1>
    <a:lt1>
      <a:sysClr val="window" lastClr="FFFFFF"/>
    </a:lt1>
    <a:dk2>
      <a:srgbClr val="411401"/>
    </a:dk2>
    <a:lt2>
      <a:srgbClr val="FFE6E6"/>
    </a:lt2>
    <a:accent1>
      <a:srgbClr val="A24A48"/>
    </a:accent1>
    <a:accent2>
      <a:srgbClr val="B2935C"/>
    </a:accent2>
    <a:accent3>
      <a:srgbClr val="6A9A9A"/>
    </a:accent3>
    <a:accent4>
      <a:srgbClr val="B2B787"/>
    </a:accent4>
    <a:accent5>
      <a:srgbClr val="91644B"/>
    </a:accent5>
    <a:accent6>
      <a:srgbClr val="654A76"/>
    </a:accent6>
    <a:hlink>
      <a:srgbClr val="00A800"/>
    </a:hlink>
    <a:folHlink>
      <a:srgbClr val="FF00FF"/>
    </a:folHlink>
  </a:clrScheme>
</a:themeOverride>
</file>

<file path=ppt/theme/themeOverride20.xml><?xml version="1.0" encoding="utf-8"?>
<a:themeOverride xmlns:a="http://schemas.openxmlformats.org/drawingml/2006/main">
  <a:clrScheme name="行雲流水">
    <a:dk1>
      <a:sysClr val="windowText" lastClr="000000"/>
    </a:dk1>
    <a:lt1>
      <a:sysClr val="window" lastClr="FFFFFF"/>
    </a:lt1>
    <a:dk2>
      <a:srgbClr val="411401"/>
    </a:dk2>
    <a:lt2>
      <a:srgbClr val="FFE6E6"/>
    </a:lt2>
    <a:accent1>
      <a:srgbClr val="A24A48"/>
    </a:accent1>
    <a:accent2>
      <a:srgbClr val="B2935C"/>
    </a:accent2>
    <a:accent3>
      <a:srgbClr val="6A9A9A"/>
    </a:accent3>
    <a:accent4>
      <a:srgbClr val="B2B787"/>
    </a:accent4>
    <a:accent5>
      <a:srgbClr val="91644B"/>
    </a:accent5>
    <a:accent6>
      <a:srgbClr val="654A76"/>
    </a:accent6>
    <a:hlink>
      <a:srgbClr val="00A800"/>
    </a:hlink>
    <a:folHlink>
      <a:srgbClr val="FF00FF"/>
    </a:folHlink>
  </a:clrScheme>
</a:themeOverride>
</file>

<file path=ppt/theme/themeOverride21.xml><?xml version="1.0" encoding="utf-8"?>
<a:themeOverride xmlns:a="http://schemas.openxmlformats.org/drawingml/2006/main">
  <a:clrScheme name="行雲流水">
    <a:dk1>
      <a:sysClr val="windowText" lastClr="000000"/>
    </a:dk1>
    <a:lt1>
      <a:sysClr val="window" lastClr="FFFFFF"/>
    </a:lt1>
    <a:dk2>
      <a:srgbClr val="411401"/>
    </a:dk2>
    <a:lt2>
      <a:srgbClr val="FFE6E6"/>
    </a:lt2>
    <a:accent1>
      <a:srgbClr val="A24A48"/>
    </a:accent1>
    <a:accent2>
      <a:srgbClr val="B2935C"/>
    </a:accent2>
    <a:accent3>
      <a:srgbClr val="6A9A9A"/>
    </a:accent3>
    <a:accent4>
      <a:srgbClr val="B2B787"/>
    </a:accent4>
    <a:accent5>
      <a:srgbClr val="91644B"/>
    </a:accent5>
    <a:accent6>
      <a:srgbClr val="654A76"/>
    </a:accent6>
    <a:hlink>
      <a:srgbClr val="00A800"/>
    </a:hlink>
    <a:folHlink>
      <a:srgbClr val="FF00FF"/>
    </a:folHlink>
  </a:clrScheme>
</a:themeOverride>
</file>

<file path=ppt/theme/themeOverride22.xml><?xml version="1.0" encoding="utf-8"?>
<a:themeOverride xmlns:a="http://schemas.openxmlformats.org/drawingml/2006/main">
  <a:clrScheme name="行雲流水">
    <a:dk1>
      <a:sysClr val="windowText" lastClr="000000"/>
    </a:dk1>
    <a:lt1>
      <a:sysClr val="window" lastClr="FFFFFF"/>
    </a:lt1>
    <a:dk2>
      <a:srgbClr val="411401"/>
    </a:dk2>
    <a:lt2>
      <a:srgbClr val="FFE6E6"/>
    </a:lt2>
    <a:accent1>
      <a:srgbClr val="A24A48"/>
    </a:accent1>
    <a:accent2>
      <a:srgbClr val="B2935C"/>
    </a:accent2>
    <a:accent3>
      <a:srgbClr val="6A9A9A"/>
    </a:accent3>
    <a:accent4>
      <a:srgbClr val="B2B787"/>
    </a:accent4>
    <a:accent5>
      <a:srgbClr val="91644B"/>
    </a:accent5>
    <a:accent6>
      <a:srgbClr val="654A76"/>
    </a:accent6>
    <a:hlink>
      <a:srgbClr val="00A800"/>
    </a:hlink>
    <a:folHlink>
      <a:srgbClr val="FF00FF"/>
    </a:folHlink>
  </a:clrScheme>
</a:themeOverride>
</file>

<file path=ppt/theme/themeOverride23.xml><?xml version="1.0" encoding="utf-8"?>
<a:themeOverride xmlns:a="http://schemas.openxmlformats.org/drawingml/2006/main">
  <a:clrScheme name="行雲流水">
    <a:dk1>
      <a:sysClr val="windowText" lastClr="000000"/>
    </a:dk1>
    <a:lt1>
      <a:sysClr val="window" lastClr="FFFFFF"/>
    </a:lt1>
    <a:dk2>
      <a:srgbClr val="411401"/>
    </a:dk2>
    <a:lt2>
      <a:srgbClr val="FFE6E6"/>
    </a:lt2>
    <a:accent1>
      <a:srgbClr val="A24A48"/>
    </a:accent1>
    <a:accent2>
      <a:srgbClr val="B2935C"/>
    </a:accent2>
    <a:accent3>
      <a:srgbClr val="6A9A9A"/>
    </a:accent3>
    <a:accent4>
      <a:srgbClr val="B2B787"/>
    </a:accent4>
    <a:accent5>
      <a:srgbClr val="91644B"/>
    </a:accent5>
    <a:accent6>
      <a:srgbClr val="654A76"/>
    </a:accent6>
    <a:hlink>
      <a:srgbClr val="00A800"/>
    </a:hlink>
    <a:folHlink>
      <a:srgbClr val="FF00FF"/>
    </a:folHlink>
  </a:clrScheme>
</a:themeOverride>
</file>

<file path=ppt/theme/themeOverride24.xml><?xml version="1.0" encoding="utf-8"?>
<a:themeOverride xmlns:a="http://schemas.openxmlformats.org/drawingml/2006/main">
  <a:clrScheme name="行雲流水">
    <a:dk1>
      <a:sysClr val="windowText" lastClr="000000"/>
    </a:dk1>
    <a:lt1>
      <a:sysClr val="window" lastClr="FFFFFF"/>
    </a:lt1>
    <a:dk2>
      <a:srgbClr val="411401"/>
    </a:dk2>
    <a:lt2>
      <a:srgbClr val="FFE6E6"/>
    </a:lt2>
    <a:accent1>
      <a:srgbClr val="A24A48"/>
    </a:accent1>
    <a:accent2>
      <a:srgbClr val="B2935C"/>
    </a:accent2>
    <a:accent3>
      <a:srgbClr val="6A9A9A"/>
    </a:accent3>
    <a:accent4>
      <a:srgbClr val="B2B787"/>
    </a:accent4>
    <a:accent5>
      <a:srgbClr val="91644B"/>
    </a:accent5>
    <a:accent6>
      <a:srgbClr val="654A76"/>
    </a:accent6>
    <a:hlink>
      <a:srgbClr val="00A800"/>
    </a:hlink>
    <a:folHlink>
      <a:srgbClr val="FF00FF"/>
    </a:folHlink>
  </a:clrScheme>
</a:themeOverride>
</file>

<file path=ppt/theme/themeOverride3.xml><?xml version="1.0" encoding="utf-8"?>
<a:themeOverride xmlns:a="http://schemas.openxmlformats.org/drawingml/2006/main">
  <a:clrScheme name="行雲流水">
    <a:dk1>
      <a:sysClr val="windowText" lastClr="000000"/>
    </a:dk1>
    <a:lt1>
      <a:sysClr val="window" lastClr="FFFFFF"/>
    </a:lt1>
    <a:dk2>
      <a:srgbClr val="411401"/>
    </a:dk2>
    <a:lt2>
      <a:srgbClr val="FFE6E6"/>
    </a:lt2>
    <a:accent1>
      <a:srgbClr val="A24A48"/>
    </a:accent1>
    <a:accent2>
      <a:srgbClr val="B2935C"/>
    </a:accent2>
    <a:accent3>
      <a:srgbClr val="6A9A9A"/>
    </a:accent3>
    <a:accent4>
      <a:srgbClr val="B2B787"/>
    </a:accent4>
    <a:accent5>
      <a:srgbClr val="91644B"/>
    </a:accent5>
    <a:accent6>
      <a:srgbClr val="654A76"/>
    </a:accent6>
    <a:hlink>
      <a:srgbClr val="00A800"/>
    </a:hlink>
    <a:folHlink>
      <a:srgbClr val="FF00FF"/>
    </a:folHlink>
  </a:clrScheme>
</a:themeOverride>
</file>

<file path=ppt/theme/themeOverride4.xml><?xml version="1.0" encoding="utf-8"?>
<a:themeOverride xmlns:a="http://schemas.openxmlformats.org/drawingml/2006/main">
  <a:clrScheme name="行雲流水">
    <a:dk1>
      <a:sysClr val="windowText" lastClr="000000"/>
    </a:dk1>
    <a:lt1>
      <a:sysClr val="window" lastClr="FFFFFF"/>
    </a:lt1>
    <a:dk2>
      <a:srgbClr val="411401"/>
    </a:dk2>
    <a:lt2>
      <a:srgbClr val="FFE6E6"/>
    </a:lt2>
    <a:accent1>
      <a:srgbClr val="A24A48"/>
    </a:accent1>
    <a:accent2>
      <a:srgbClr val="B2935C"/>
    </a:accent2>
    <a:accent3>
      <a:srgbClr val="6A9A9A"/>
    </a:accent3>
    <a:accent4>
      <a:srgbClr val="B2B787"/>
    </a:accent4>
    <a:accent5>
      <a:srgbClr val="91644B"/>
    </a:accent5>
    <a:accent6>
      <a:srgbClr val="654A76"/>
    </a:accent6>
    <a:hlink>
      <a:srgbClr val="00A800"/>
    </a:hlink>
    <a:folHlink>
      <a:srgbClr val="FF00FF"/>
    </a:folHlink>
  </a:clrScheme>
</a:themeOverride>
</file>

<file path=ppt/theme/themeOverride5.xml><?xml version="1.0" encoding="utf-8"?>
<a:themeOverride xmlns:a="http://schemas.openxmlformats.org/drawingml/2006/main">
  <a:clrScheme name="行雲流水">
    <a:dk1>
      <a:sysClr val="windowText" lastClr="000000"/>
    </a:dk1>
    <a:lt1>
      <a:sysClr val="window" lastClr="FFFFFF"/>
    </a:lt1>
    <a:dk2>
      <a:srgbClr val="411401"/>
    </a:dk2>
    <a:lt2>
      <a:srgbClr val="FFE6E6"/>
    </a:lt2>
    <a:accent1>
      <a:srgbClr val="A24A48"/>
    </a:accent1>
    <a:accent2>
      <a:srgbClr val="B2935C"/>
    </a:accent2>
    <a:accent3>
      <a:srgbClr val="6A9A9A"/>
    </a:accent3>
    <a:accent4>
      <a:srgbClr val="B2B787"/>
    </a:accent4>
    <a:accent5>
      <a:srgbClr val="91644B"/>
    </a:accent5>
    <a:accent6>
      <a:srgbClr val="654A76"/>
    </a:accent6>
    <a:hlink>
      <a:srgbClr val="00A800"/>
    </a:hlink>
    <a:folHlink>
      <a:srgbClr val="FF00FF"/>
    </a:folHlink>
  </a:clrScheme>
</a:themeOverride>
</file>

<file path=ppt/theme/themeOverride6.xml><?xml version="1.0" encoding="utf-8"?>
<a:themeOverride xmlns:a="http://schemas.openxmlformats.org/drawingml/2006/main">
  <a:clrScheme name="行雲流水">
    <a:dk1>
      <a:sysClr val="windowText" lastClr="000000"/>
    </a:dk1>
    <a:lt1>
      <a:sysClr val="window" lastClr="FFFFFF"/>
    </a:lt1>
    <a:dk2>
      <a:srgbClr val="411401"/>
    </a:dk2>
    <a:lt2>
      <a:srgbClr val="FFE6E6"/>
    </a:lt2>
    <a:accent1>
      <a:srgbClr val="A24A48"/>
    </a:accent1>
    <a:accent2>
      <a:srgbClr val="B2935C"/>
    </a:accent2>
    <a:accent3>
      <a:srgbClr val="6A9A9A"/>
    </a:accent3>
    <a:accent4>
      <a:srgbClr val="B2B787"/>
    </a:accent4>
    <a:accent5>
      <a:srgbClr val="91644B"/>
    </a:accent5>
    <a:accent6>
      <a:srgbClr val="654A76"/>
    </a:accent6>
    <a:hlink>
      <a:srgbClr val="00A800"/>
    </a:hlink>
    <a:folHlink>
      <a:srgbClr val="FF00FF"/>
    </a:folHlink>
  </a:clrScheme>
</a:themeOverride>
</file>

<file path=ppt/theme/themeOverride7.xml><?xml version="1.0" encoding="utf-8"?>
<a:themeOverride xmlns:a="http://schemas.openxmlformats.org/drawingml/2006/main">
  <a:clrScheme name="行雲流水">
    <a:dk1>
      <a:sysClr val="windowText" lastClr="000000"/>
    </a:dk1>
    <a:lt1>
      <a:sysClr val="window" lastClr="FFFFFF"/>
    </a:lt1>
    <a:dk2>
      <a:srgbClr val="411401"/>
    </a:dk2>
    <a:lt2>
      <a:srgbClr val="FFE6E6"/>
    </a:lt2>
    <a:accent1>
      <a:srgbClr val="A24A48"/>
    </a:accent1>
    <a:accent2>
      <a:srgbClr val="B2935C"/>
    </a:accent2>
    <a:accent3>
      <a:srgbClr val="6A9A9A"/>
    </a:accent3>
    <a:accent4>
      <a:srgbClr val="B2B787"/>
    </a:accent4>
    <a:accent5>
      <a:srgbClr val="91644B"/>
    </a:accent5>
    <a:accent6>
      <a:srgbClr val="654A76"/>
    </a:accent6>
    <a:hlink>
      <a:srgbClr val="00A800"/>
    </a:hlink>
    <a:folHlink>
      <a:srgbClr val="FF00FF"/>
    </a:folHlink>
  </a:clrScheme>
</a:themeOverride>
</file>

<file path=ppt/theme/themeOverride8.xml><?xml version="1.0" encoding="utf-8"?>
<a:themeOverride xmlns:a="http://schemas.openxmlformats.org/drawingml/2006/main">
  <a:clrScheme name="行雲流水">
    <a:dk1>
      <a:sysClr val="windowText" lastClr="000000"/>
    </a:dk1>
    <a:lt1>
      <a:sysClr val="window" lastClr="FFFFFF"/>
    </a:lt1>
    <a:dk2>
      <a:srgbClr val="411401"/>
    </a:dk2>
    <a:lt2>
      <a:srgbClr val="FFE6E6"/>
    </a:lt2>
    <a:accent1>
      <a:srgbClr val="A24A48"/>
    </a:accent1>
    <a:accent2>
      <a:srgbClr val="B2935C"/>
    </a:accent2>
    <a:accent3>
      <a:srgbClr val="6A9A9A"/>
    </a:accent3>
    <a:accent4>
      <a:srgbClr val="B2B787"/>
    </a:accent4>
    <a:accent5>
      <a:srgbClr val="91644B"/>
    </a:accent5>
    <a:accent6>
      <a:srgbClr val="654A76"/>
    </a:accent6>
    <a:hlink>
      <a:srgbClr val="00A800"/>
    </a:hlink>
    <a:folHlink>
      <a:srgbClr val="FF00FF"/>
    </a:folHlink>
  </a:clrScheme>
</a:themeOverride>
</file>

<file path=ppt/theme/themeOverride9.xml><?xml version="1.0" encoding="utf-8"?>
<a:themeOverride xmlns:a="http://schemas.openxmlformats.org/drawingml/2006/main">
  <a:clrScheme name="行雲流水">
    <a:dk1>
      <a:sysClr val="windowText" lastClr="000000"/>
    </a:dk1>
    <a:lt1>
      <a:sysClr val="window" lastClr="FFFFFF"/>
    </a:lt1>
    <a:dk2>
      <a:srgbClr val="411401"/>
    </a:dk2>
    <a:lt2>
      <a:srgbClr val="FFE6E6"/>
    </a:lt2>
    <a:accent1>
      <a:srgbClr val="A24A48"/>
    </a:accent1>
    <a:accent2>
      <a:srgbClr val="B2935C"/>
    </a:accent2>
    <a:accent3>
      <a:srgbClr val="6A9A9A"/>
    </a:accent3>
    <a:accent4>
      <a:srgbClr val="B2B787"/>
    </a:accent4>
    <a:accent5>
      <a:srgbClr val="91644B"/>
    </a:accent5>
    <a:accent6>
      <a:srgbClr val="654A76"/>
    </a:accent6>
    <a:hlink>
      <a:srgbClr val="00A800"/>
    </a:hlink>
    <a:folHlink>
      <a:srgbClr val="FF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</TotalTime>
  <Words>89</Words>
  <Application>Microsoft Macintosh PowerPoint</Application>
  <PresentationFormat>如螢幕大小 (4:3)</PresentationFormat>
  <Paragraphs>85</Paragraphs>
  <Slides>26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27" baseType="lpstr">
      <vt:lpstr>行雲流水</vt:lpstr>
      <vt:lpstr>妖怪列島 日本</vt:lpstr>
      <vt:lpstr>日本妖怪文化</vt:lpstr>
      <vt:lpstr>日本妖怪文化</vt:lpstr>
      <vt:lpstr>日本三大惡妖怪 （にほんさんだいあくようかい）</vt:lpstr>
      <vt:lpstr>酒吞童子 （しゅてんどうじ）</vt:lpstr>
      <vt:lpstr>酒吞童子 （しゅてんどうじ）</vt:lpstr>
      <vt:lpstr>九尾狐 （きゅうびのきつね）</vt:lpstr>
      <vt:lpstr>白面金毛九尾狐 （はくめんこんもうきゅうびのきつね）</vt:lpstr>
      <vt:lpstr>白面金毛九尾狐 （はくめんこんもうきゅうびのきつね）</vt:lpstr>
      <vt:lpstr>天狗 （てんぐ）</vt:lpstr>
      <vt:lpstr>天狗 （てんぐ）</vt:lpstr>
      <vt:lpstr>天狗 （てんぐ）</vt:lpstr>
      <vt:lpstr>天狗 （てんぐ）</vt:lpstr>
      <vt:lpstr>八岐大蛇 （ヤマタノオロチ）</vt:lpstr>
      <vt:lpstr>八岐大蛇 （ヤマタノオロチ）</vt:lpstr>
      <vt:lpstr>八岐大蛇 （ヤマタノオロチ）</vt:lpstr>
      <vt:lpstr>付喪神 （つくもがみ）</vt:lpstr>
      <vt:lpstr>付喪神 （つくもがみ）</vt:lpstr>
      <vt:lpstr>付喪神 （つくもがみ）</vt:lpstr>
      <vt:lpstr>付喪神 （つくもがみ）</vt:lpstr>
      <vt:lpstr>河童 （かっぱ）</vt:lpstr>
      <vt:lpstr>河童 （かっぱ）</vt:lpstr>
      <vt:lpstr>河童 （かっぱ）</vt:lpstr>
      <vt:lpstr>河童 （かっぱ）</vt:lpstr>
      <vt:lpstr>參考資料</vt:lpstr>
      <vt:lpstr>ありがとございました&lt;(_ _)&gt;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mano</dc:creator>
  <cp:lastModifiedBy>Melody m</cp:lastModifiedBy>
  <cp:revision>31</cp:revision>
  <dcterms:created xsi:type="dcterms:W3CDTF">2011-03-03T09:51:38Z</dcterms:created>
  <dcterms:modified xsi:type="dcterms:W3CDTF">2012-02-19T12:55:25Z</dcterms:modified>
</cp:coreProperties>
</file>