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70" r:id="rId6"/>
    <p:sldId id="264" r:id="rId7"/>
    <p:sldId id="268" r:id="rId8"/>
    <p:sldId id="271" r:id="rId9"/>
    <p:sldId id="269" r:id="rId10"/>
    <p:sldId id="266" r:id="rId11"/>
    <p:sldId id="267" r:id="rId12"/>
    <p:sldId id="272" r:id="rId13"/>
    <p:sldId id="273" r:id="rId14"/>
    <p:sldId id="274" r:id="rId15"/>
    <p:sldId id="275" r:id="rId16"/>
    <p:sldId id="276" r:id="rId17"/>
    <p:sldId id="277" r:id="rId18"/>
    <p:sldId id="278" r:id="rId19"/>
    <p:sldId id="297" r:id="rId20"/>
    <p:sldId id="280" r:id="rId21"/>
    <p:sldId id="281" r:id="rId22"/>
    <p:sldId id="283" r:id="rId23"/>
    <p:sldId id="284" r:id="rId24"/>
    <p:sldId id="285" r:id="rId25"/>
    <p:sldId id="286" r:id="rId26"/>
    <p:sldId id="287" r:id="rId27"/>
    <p:sldId id="288" r:id="rId28"/>
    <p:sldId id="289" r:id="rId29"/>
    <p:sldId id="290" r:id="rId30"/>
    <p:sldId id="291" r:id="rId31"/>
    <p:sldId id="292" r:id="rId32"/>
    <p:sldId id="293" r:id="rId33"/>
    <p:sldId id="296" r:id="rId34"/>
    <p:sldId id="298" r:id="rId35"/>
    <p:sldId id="299" r:id="rId36"/>
    <p:sldId id="300" r:id="rId37"/>
    <p:sldId id="301" r:id="rId38"/>
    <p:sldId id="302" r:id="rId39"/>
    <p:sldId id="304" r:id="rId40"/>
    <p:sldId id="303" r:id="rId41"/>
    <p:sldId id="305" r:id="rId42"/>
    <p:sldId id="306" r:id="rId43"/>
    <p:sldId id="307" r:id="rId44"/>
    <p:sldId id="308" r:id="rId45"/>
    <p:sldId id="309" r:id="rId46"/>
    <p:sldId id="310" r:id="rId47"/>
    <p:sldId id="311" r:id="rId48"/>
    <p:sldId id="312" r:id="rId49"/>
    <p:sldId id="313" r:id="rId50"/>
    <p:sldId id="314" r:id="rId51"/>
    <p:sldId id="315" r:id="rId52"/>
    <p:sldId id="317" r:id="rId53"/>
    <p:sldId id="316" r:id="rId54"/>
    <p:sldId id="324" r:id="rId55"/>
    <p:sldId id="327" r:id="rId56"/>
    <p:sldId id="325" r:id="rId57"/>
    <p:sldId id="326" r:id="rId58"/>
    <p:sldId id="328" r:id="rId59"/>
    <p:sldId id="329" r:id="rId60"/>
    <p:sldId id="330" r:id="rId61"/>
    <p:sldId id="323" r:id="rId62"/>
    <p:sldId id="331" r:id="rId6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5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2012/5/16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2012/5/16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2012/5/16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2012/5/16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2012/5/16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2012/5/16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t>2012/5/16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t>2012/5/16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t>2012/5/16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2012/5/16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2012/5/16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t>2012/5/16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gi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260648"/>
            <a:ext cx="7772400" cy="1470025"/>
          </a:xfrm>
        </p:spPr>
        <p:txBody>
          <a:bodyPr/>
          <a:lstStyle/>
          <a:p>
            <a:pPr algn="l"/>
            <a:r>
              <a:rPr lang="zh-TW" altLang="en-US" b="1" dirty="0"/>
              <a:t>第十組</a:t>
            </a:r>
          </a:p>
        </p:txBody>
      </p:sp>
      <p:sp>
        <p:nvSpPr>
          <p:cNvPr id="3" name="副標題 2"/>
          <p:cNvSpPr>
            <a:spLocks noGrp="1"/>
          </p:cNvSpPr>
          <p:nvPr>
            <p:ph type="subTitle" idx="1"/>
          </p:nvPr>
        </p:nvSpPr>
        <p:spPr>
          <a:xfrm>
            <a:off x="4795936" y="5645944"/>
            <a:ext cx="6400800" cy="1752600"/>
          </a:xfrm>
        </p:spPr>
        <p:txBody>
          <a:bodyPr>
            <a:normAutofit/>
          </a:bodyPr>
          <a:lstStyle/>
          <a:p>
            <a:r>
              <a:rPr lang="zh-TW" altLang="en-US" sz="2000" dirty="0" smtClean="0"/>
              <a:t>資源</a:t>
            </a:r>
            <a:r>
              <a:rPr lang="en-US" altLang="zh-TW" sz="2000" dirty="0" smtClean="0"/>
              <a:t>101</a:t>
            </a:r>
            <a:r>
              <a:rPr lang="zh-TW" altLang="en-US" sz="2000" dirty="0" smtClean="0"/>
              <a:t>林立武</a:t>
            </a:r>
            <a:endParaRPr lang="en-US" altLang="zh-TW" sz="2000" dirty="0" smtClean="0"/>
          </a:p>
          <a:p>
            <a:r>
              <a:rPr lang="zh-TW" altLang="en-US" sz="2000" dirty="0"/>
              <a:t>資源</a:t>
            </a:r>
            <a:r>
              <a:rPr lang="en-US" altLang="zh-TW" sz="2000" dirty="0"/>
              <a:t>101</a:t>
            </a:r>
            <a:r>
              <a:rPr lang="zh-TW" altLang="en-US" sz="2000" dirty="0" smtClean="0"/>
              <a:t>廖秀曼</a:t>
            </a:r>
            <a:endParaRPr lang="en-US" altLang="zh-TW" sz="2000" dirty="0" smtClean="0"/>
          </a:p>
          <a:p>
            <a:r>
              <a:rPr lang="zh-TW" altLang="en-US" sz="2000" dirty="0"/>
              <a:t> </a:t>
            </a:r>
            <a:r>
              <a:rPr lang="zh-TW" altLang="en-US" sz="2000" dirty="0" smtClean="0"/>
              <a:t>資源</a:t>
            </a:r>
            <a:r>
              <a:rPr lang="en-US" altLang="zh-TW" sz="2000" dirty="0" smtClean="0"/>
              <a:t>101</a:t>
            </a:r>
            <a:r>
              <a:rPr lang="zh-TW" altLang="en-US" sz="2000" dirty="0" smtClean="0"/>
              <a:t>蔡晴羽</a:t>
            </a:r>
            <a:endParaRPr lang="zh-TW" altLang="en-US" sz="2000" dirty="0"/>
          </a:p>
        </p:txBody>
      </p:sp>
      <p:pic>
        <p:nvPicPr>
          <p:cNvPr id="1026" name="Picture 2" descr="C:\Users\ragexe\Desktop\Mine\忍者\忍.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12776"/>
            <a:ext cx="5648188" cy="423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505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忍者規範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五道</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pPr marL="0" indent="0">
              <a:buNone/>
            </a:pPr>
            <a:r>
              <a:rPr lang="zh-TW" altLang="zh-TW" sz="2800" dirty="0" smtClean="0"/>
              <a:t>【</a:t>
            </a:r>
            <a:r>
              <a:rPr lang="zh-TW" altLang="en-US" sz="2800" dirty="0" smtClean="0"/>
              <a:t>藥</a:t>
            </a:r>
            <a:r>
              <a:rPr lang="zh-TW" altLang="zh-TW" sz="2800" dirty="0" smtClean="0"/>
              <a:t>】 </a:t>
            </a:r>
            <a:endParaRPr lang="en-US" altLang="zh-TW" sz="2800" dirty="0" smtClean="0"/>
          </a:p>
          <a:p>
            <a:pPr marL="0" indent="0">
              <a:buNone/>
            </a:pPr>
            <a:r>
              <a:rPr lang="zh-TW" altLang="zh-TW" sz="2800" dirty="0" smtClean="0"/>
              <a:t>忍</a:t>
            </a:r>
            <a:r>
              <a:rPr lang="zh-TW" altLang="zh-TW" sz="2800" dirty="0"/>
              <a:t>者在執行任務時</a:t>
            </a:r>
            <a:r>
              <a:rPr lang="zh-TW" altLang="zh-TW" sz="2800" dirty="0" smtClean="0"/>
              <a:t>難免被</a:t>
            </a:r>
            <a:r>
              <a:rPr lang="zh-TW" altLang="zh-TW" sz="2800" dirty="0"/>
              <a:t>對方打傷，而其在執行長時間的潛伏任務時，如何避免蚊蟲叮咬也是一個重要課題。因此合格的忍者必須同時是一名合格的醫生和藥物專家，善於運用山林中的各種植物和草藥來治病驅蟲。</a:t>
            </a:r>
            <a:r>
              <a:rPr lang="en-US" altLang="zh-TW" sz="2800" dirty="0"/>
              <a:t/>
            </a:r>
            <a:br>
              <a:rPr lang="en-US" altLang="zh-TW" sz="2800" dirty="0"/>
            </a:br>
            <a:endParaRPr lang="zh-TW" altLang="en-US" sz="2800" dirty="0"/>
          </a:p>
        </p:txBody>
      </p:sp>
    </p:spTree>
    <p:extLst>
      <p:ext uri="{BB962C8B-B14F-4D97-AF65-F5344CB8AC3E}">
        <p14:creationId xmlns:p14="http://schemas.microsoft.com/office/powerpoint/2010/main" val="3688036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忍者規範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五道</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zh-TW" sz="2800" dirty="0" smtClean="0"/>
              <a:t>【食】 </a:t>
            </a:r>
            <a:endParaRPr lang="en-US" altLang="zh-TW" sz="2800" dirty="0" smtClean="0"/>
          </a:p>
          <a:p>
            <a:r>
              <a:rPr lang="zh-TW" altLang="zh-TW" sz="2800" dirty="0" smtClean="0"/>
              <a:t>【</a:t>
            </a:r>
            <a:r>
              <a:rPr lang="zh-TW" altLang="en-US" sz="2800" dirty="0" smtClean="0"/>
              <a:t>香</a:t>
            </a:r>
            <a:r>
              <a:rPr lang="zh-TW" altLang="zh-TW" sz="2800" dirty="0" smtClean="0"/>
              <a:t>】 </a:t>
            </a:r>
            <a:endParaRPr lang="en-US" altLang="zh-TW" sz="2800" dirty="0" smtClean="0"/>
          </a:p>
          <a:p>
            <a:r>
              <a:rPr lang="zh-TW" altLang="zh-TW" sz="2800" dirty="0" smtClean="0"/>
              <a:t>【</a:t>
            </a:r>
            <a:r>
              <a:rPr lang="zh-TW" altLang="en-US" sz="2800" dirty="0" smtClean="0"/>
              <a:t>藥</a:t>
            </a:r>
            <a:r>
              <a:rPr lang="zh-TW" altLang="zh-TW" sz="2800" dirty="0" smtClean="0"/>
              <a:t>】 </a:t>
            </a:r>
            <a:endParaRPr lang="en-US" altLang="zh-TW" sz="2800" dirty="0" smtClean="0"/>
          </a:p>
          <a:p>
            <a:r>
              <a:rPr lang="zh-TW" altLang="zh-TW" sz="2800" dirty="0" smtClean="0">
                <a:solidFill>
                  <a:schemeClr val="tx2">
                    <a:lumMod val="60000"/>
                    <a:lumOff val="40000"/>
                  </a:schemeClr>
                </a:solidFill>
              </a:rPr>
              <a:t>【</a:t>
            </a:r>
            <a:r>
              <a:rPr lang="zh-TW" altLang="en-US" sz="2800" dirty="0" smtClean="0">
                <a:solidFill>
                  <a:schemeClr val="tx2">
                    <a:lumMod val="60000"/>
                    <a:lumOff val="40000"/>
                  </a:schemeClr>
                </a:solidFill>
              </a:rPr>
              <a:t>氣</a:t>
            </a:r>
            <a:r>
              <a:rPr lang="zh-TW" altLang="zh-TW" sz="2800" dirty="0" smtClean="0">
                <a:solidFill>
                  <a:schemeClr val="tx2">
                    <a:lumMod val="60000"/>
                    <a:lumOff val="40000"/>
                  </a:schemeClr>
                </a:solidFill>
              </a:rPr>
              <a:t>】 </a:t>
            </a:r>
            <a:endParaRPr lang="en-US" altLang="zh-TW" sz="2800" dirty="0" smtClean="0">
              <a:solidFill>
                <a:schemeClr val="tx2">
                  <a:lumMod val="60000"/>
                  <a:lumOff val="40000"/>
                </a:schemeClr>
              </a:solidFill>
            </a:endParaRPr>
          </a:p>
          <a:p>
            <a:r>
              <a:rPr lang="zh-TW" altLang="zh-TW" sz="2800" dirty="0" smtClean="0"/>
              <a:t>【</a:t>
            </a:r>
            <a:r>
              <a:rPr lang="zh-TW" altLang="en-US" sz="2800" dirty="0" smtClean="0"/>
              <a:t>體</a:t>
            </a:r>
            <a:r>
              <a:rPr lang="zh-TW" altLang="zh-TW" sz="2800" dirty="0" smtClean="0"/>
              <a:t>】 </a:t>
            </a:r>
            <a:endParaRPr lang="zh-TW" altLang="en-US" sz="2800" b="1" dirty="0"/>
          </a:p>
        </p:txBody>
      </p:sp>
    </p:spTree>
    <p:extLst>
      <p:ext uri="{BB962C8B-B14F-4D97-AF65-F5344CB8AC3E}">
        <p14:creationId xmlns:p14="http://schemas.microsoft.com/office/powerpoint/2010/main" val="45563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忍者規範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五道</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pPr marL="0" indent="0">
              <a:buNone/>
            </a:pPr>
            <a:r>
              <a:rPr lang="zh-TW" altLang="zh-TW" sz="2800" dirty="0" smtClean="0"/>
              <a:t>【</a:t>
            </a:r>
            <a:r>
              <a:rPr lang="zh-TW" altLang="en-US" sz="2800" dirty="0"/>
              <a:t>氣</a:t>
            </a:r>
            <a:r>
              <a:rPr lang="zh-TW" altLang="zh-TW" sz="2800" dirty="0" smtClean="0"/>
              <a:t>】 </a:t>
            </a:r>
            <a:endParaRPr lang="en-US" altLang="zh-TW" sz="2800" dirty="0" smtClean="0"/>
          </a:p>
          <a:p>
            <a:pPr marL="0" indent="0">
              <a:buNone/>
            </a:pPr>
            <a:r>
              <a:rPr lang="zh-TW" altLang="zh-TW" sz="2800" dirty="0"/>
              <a:t>是說忍者在平常要注重修身養性，以便實戰時可以集中精力、果斷勇猛且處變不驚。</a:t>
            </a:r>
            <a:r>
              <a:rPr lang="en-US" altLang="zh-TW" sz="2800" dirty="0"/>
              <a:t/>
            </a:r>
            <a:br>
              <a:rPr lang="en-US" altLang="zh-TW" sz="2800" dirty="0"/>
            </a:br>
            <a:endParaRPr lang="zh-TW" altLang="en-US" sz="2800" dirty="0"/>
          </a:p>
        </p:txBody>
      </p:sp>
    </p:spTree>
    <p:extLst>
      <p:ext uri="{BB962C8B-B14F-4D97-AF65-F5344CB8AC3E}">
        <p14:creationId xmlns:p14="http://schemas.microsoft.com/office/powerpoint/2010/main" val="557248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忍者規範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五道</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zh-TW" sz="2800" dirty="0" smtClean="0"/>
              <a:t>【食】 </a:t>
            </a:r>
            <a:endParaRPr lang="en-US" altLang="zh-TW" sz="2800" dirty="0" smtClean="0"/>
          </a:p>
          <a:p>
            <a:r>
              <a:rPr lang="zh-TW" altLang="zh-TW" sz="2800" dirty="0" smtClean="0"/>
              <a:t>【</a:t>
            </a:r>
            <a:r>
              <a:rPr lang="zh-TW" altLang="en-US" sz="2800" dirty="0" smtClean="0"/>
              <a:t>香</a:t>
            </a:r>
            <a:r>
              <a:rPr lang="zh-TW" altLang="zh-TW" sz="2800" dirty="0" smtClean="0"/>
              <a:t>】 </a:t>
            </a:r>
            <a:endParaRPr lang="en-US" altLang="zh-TW" sz="2800" dirty="0" smtClean="0"/>
          </a:p>
          <a:p>
            <a:r>
              <a:rPr lang="zh-TW" altLang="zh-TW" sz="2800" dirty="0" smtClean="0"/>
              <a:t>【</a:t>
            </a:r>
            <a:r>
              <a:rPr lang="zh-TW" altLang="en-US" sz="2800" dirty="0" smtClean="0"/>
              <a:t>藥</a:t>
            </a:r>
            <a:r>
              <a:rPr lang="zh-TW" altLang="zh-TW" sz="2800" dirty="0" smtClean="0"/>
              <a:t>】 </a:t>
            </a:r>
            <a:endParaRPr lang="en-US" altLang="zh-TW" sz="2800" dirty="0" smtClean="0"/>
          </a:p>
          <a:p>
            <a:r>
              <a:rPr lang="zh-TW" altLang="zh-TW" sz="2800" dirty="0" smtClean="0"/>
              <a:t>【</a:t>
            </a:r>
            <a:r>
              <a:rPr lang="zh-TW" altLang="en-US" sz="2800" dirty="0" smtClean="0"/>
              <a:t>氣</a:t>
            </a:r>
            <a:r>
              <a:rPr lang="zh-TW" altLang="zh-TW" sz="2800" dirty="0" smtClean="0"/>
              <a:t>】 </a:t>
            </a:r>
            <a:endParaRPr lang="en-US" altLang="zh-TW" sz="2800" dirty="0" smtClean="0"/>
          </a:p>
          <a:p>
            <a:r>
              <a:rPr lang="zh-TW" altLang="zh-TW" sz="2800" dirty="0" smtClean="0">
                <a:solidFill>
                  <a:schemeClr val="tx2">
                    <a:lumMod val="60000"/>
                    <a:lumOff val="40000"/>
                  </a:schemeClr>
                </a:solidFill>
              </a:rPr>
              <a:t>【</a:t>
            </a:r>
            <a:r>
              <a:rPr lang="zh-TW" altLang="en-US" sz="2800" dirty="0" smtClean="0">
                <a:solidFill>
                  <a:schemeClr val="tx2">
                    <a:lumMod val="60000"/>
                    <a:lumOff val="40000"/>
                  </a:schemeClr>
                </a:solidFill>
              </a:rPr>
              <a:t>體</a:t>
            </a:r>
            <a:r>
              <a:rPr lang="zh-TW" altLang="zh-TW" sz="2800" dirty="0" smtClean="0">
                <a:solidFill>
                  <a:schemeClr val="tx2">
                    <a:lumMod val="60000"/>
                    <a:lumOff val="40000"/>
                  </a:schemeClr>
                </a:solidFill>
              </a:rPr>
              <a:t>】 </a:t>
            </a:r>
            <a:endParaRPr lang="zh-TW" altLang="en-US" sz="2800" b="1" dirty="0">
              <a:solidFill>
                <a:schemeClr val="tx2">
                  <a:lumMod val="60000"/>
                  <a:lumOff val="40000"/>
                </a:schemeClr>
              </a:solidFill>
            </a:endParaRPr>
          </a:p>
        </p:txBody>
      </p:sp>
    </p:spTree>
    <p:extLst>
      <p:ext uri="{BB962C8B-B14F-4D97-AF65-F5344CB8AC3E}">
        <p14:creationId xmlns:p14="http://schemas.microsoft.com/office/powerpoint/2010/main" val="2698463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忍者規範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五道</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pPr marL="0" indent="0">
              <a:buNone/>
            </a:pPr>
            <a:r>
              <a:rPr lang="zh-TW" altLang="zh-TW" sz="2800" dirty="0" smtClean="0"/>
              <a:t>【</a:t>
            </a:r>
            <a:r>
              <a:rPr lang="zh-TW" altLang="en-US" sz="2800" dirty="0" smtClean="0"/>
              <a:t>體</a:t>
            </a:r>
            <a:r>
              <a:rPr lang="zh-TW" altLang="zh-TW" sz="2800" dirty="0" smtClean="0"/>
              <a:t>】 </a:t>
            </a:r>
            <a:endParaRPr lang="en-US" altLang="zh-TW" sz="2800" dirty="0" smtClean="0"/>
          </a:p>
          <a:p>
            <a:r>
              <a:rPr lang="zh-TW" altLang="zh-TW" sz="2800" dirty="0" smtClean="0"/>
              <a:t>忍</a:t>
            </a:r>
            <a:r>
              <a:rPr lang="zh-TW" altLang="zh-TW" sz="2800" dirty="0"/>
              <a:t>者注重鍛煉肌肉和關節，同時配合靜坐、呼吸、按摩、針灸等恢復方法來鍛煉自己</a:t>
            </a:r>
            <a:r>
              <a:rPr lang="zh-TW" altLang="zh-TW" sz="2800" dirty="0" smtClean="0"/>
              <a:t>。</a:t>
            </a:r>
            <a:endParaRPr lang="en-US" altLang="zh-TW" sz="2800" dirty="0" smtClean="0"/>
          </a:p>
          <a:p>
            <a:endParaRPr lang="zh-TW" altLang="zh-TW" sz="2800" dirty="0"/>
          </a:p>
        </p:txBody>
      </p:sp>
    </p:spTree>
    <p:extLst>
      <p:ext uri="{BB962C8B-B14F-4D97-AF65-F5344CB8AC3E}">
        <p14:creationId xmlns:p14="http://schemas.microsoft.com/office/powerpoint/2010/main" val="963610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忍者規範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五道</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pPr marL="0" indent="0">
              <a:buNone/>
            </a:pPr>
            <a:r>
              <a:rPr lang="zh-TW" altLang="zh-TW" sz="2800" dirty="0" smtClean="0"/>
              <a:t>【</a:t>
            </a:r>
            <a:r>
              <a:rPr lang="zh-TW" altLang="en-US" sz="2800" dirty="0" smtClean="0"/>
              <a:t>體</a:t>
            </a:r>
            <a:r>
              <a:rPr lang="zh-TW" altLang="zh-TW" sz="2800" dirty="0" smtClean="0"/>
              <a:t>】 </a:t>
            </a:r>
            <a:endParaRPr lang="en-US" altLang="zh-TW" sz="2800" dirty="0" smtClean="0"/>
          </a:p>
          <a:p>
            <a:r>
              <a:rPr lang="zh-TW" altLang="en-US" sz="2800" dirty="0"/>
              <a:t>忍者九字箴言”是指“臨、兵、鬥、者、皆、陣、列、在、前”，來源於中國古代的道家典籍</a:t>
            </a:r>
            <a:r>
              <a:rPr lang="en-US" altLang="zh-TW" sz="2800" dirty="0"/>
              <a:t>《</a:t>
            </a:r>
            <a:r>
              <a:rPr lang="zh-TW" altLang="en-US" sz="2800" dirty="0"/>
              <a:t>抱樸子</a:t>
            </a:r>
            <a:r>
              <a:rPr lang="en-US" altLang="zh-TW" sz="2800" dirty="0"/>
              <a:t>》</a:t>
            </a:r>
            <a:r>
              <a:rPr lang="zh-TW" altLang="en-US" sz="2800" dirty="0"/>
              <a:t>。這九字咒語是道士在山中驅逐妖魔時所念的咒語，忍者也用這“九字箴言”作為咒語來使用</a:t>
            </a:r>
            <a:r>
              <a:rPr lang="zh-TW" altLang="en-US" sz="2800" dirty="0" smtClean="0"/>
              <a:t>，因為忍者生存</a:t>
            </a:r>
            <a:r>
              <a:rPr lang="zh-TW" altLang="en-US" sz="2800" dirty="0"/>
              <a:t>在一個隨時都會死的環境裡，念這種咒語可以給自己一種自我催眠，以消除恐懼，增加精神力量的作用。</a:t>
            </a:r>
            <a:endParaRPr lang="zh-TW" altLang="zh-TW" sz="2800" dirty="0"/>
          </a:p>
        </p:txBody>
      </p:sp>
    </p:spTree>
    <p:extLst>
      <p:ext uri="{BB962C8B-B14F-4D97-AF65-F5344CB8AC3E}">
        <p14:creationId xmlns:p14="http://schemas.microsoft.com/office/powerpoint/2010/main" val="3204468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忍者規範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五道</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pPr marL="0" indent="0">
              <a:buNone/>
            </a:pPr>
            <a:r>
              <a:rPr lang="zh-TW" altLang="zh-TW" sz="2800" dirty="0" smtClean="0"/>
              <a:t>【</a:t>
            </a:r>
            <a:r>
              <a:rPr lang="zh-TW" altLang="en-US" sz="2800" dirty="0" smtClean="0"/>
              <a:t>體</a:t>
            </a:r>
            <a:r>
              <a:rPr lang="zh-TW" altLang="zh-TW" sz="2800" dirty="0" smtClean="0"/>
              <a:t>】 </a:t>
            </a:r>
            <a:endParaRPr lang="en-US" altLang="zh-TW" sz="2800" dirty="0" smtClean="0"/>
          </a:p>
        </p:txBody>
      </p:sp>
      <p:pic>
        <p:nvPicPr>
          <p:cNvPr id="4098" name="Picture 2" descr="C:\Users\ragexe\Desktop\Mine\忍者\臨兵鬥者皆陣列在前.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509" y="1412776"/>
            <a:ext cx="4445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979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忍者規範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戒律</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zh-TW" sz="2800" dirty="0"/>
              <a:t>功績與名聲是無用之物，最重要的是盡量保全性命以便向主公復命，所以無論怎樣都要逃脫困境。簡單說來，是個無法留名青史的</a:t>
            </a:r>
            <a:r>
              <a:rPr lang="zh-TW" altLang="zh-TW" sz="2800" dirty="0" smtClean="0"/>
              <a:t>集團</a:t>
            </a:r>
            <a:r>
              <a:rPr lang="zh-TW" altLang="en-US" sz="2800" dirty="0" smtClean="0"/>
              <a:t>，</a:t>
            </a:r>
            <a:r>
              <a:rPr lang="zh-TW" altLang="zh-TW" sz="2800" dirty="0" smtClean="0"/>
              <a:t>生前</a:t>
            </a:r>
            <a:r>
              <a:rPr lang="zh-TW" altLang="zh-TW" sz="2800" dirty="0"/>
              <a:t>必須隱姓埋名，過著終生見不得天日的生活；更不能留下只言詞組，以免日後東窗事發</a:t>
            </a:r>
          </a:p>
          <a:p>
            <a:endParaRPr lang="zh-TW" altLang="en-US" sz="2800" b="1" dirty="0"/>
          </a:p>
        </p:txBody>
      </p:sp>
    </p:spTree>
    <p:extLst>
      <p:ext uri="{BB962C8B-B14F-4D97-AF65-F5344CB8AC3E}">
        <p14:creationId xmlns:p14="http://schemas.microsoft.com/office/powerpoint/2010/main" val="4130696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忍者規範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戒律</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pPr marL="0" indent="0">
              <a:buNone/>
            </a:pPr>
            <a:r>
              <a:rPr lang="zh-TW" altLang="zh-TW" sz="2800" b="1" dirty="0"/>
              <a:t>◎ 不准濫用忍術（只能用在公事上）</a:t>
            </a:r>
            <a:r>
              <a:rPr lang="en-US" altLang="zh-TW" sz="2800" b="1" dirty="0"/>
              <a:t/>
            </a:r>
            <a:br>
              <a:rPr lang="en-US" altLang="zh-TW" sz="2800" b="1" dirty="0"/>
            </a:br>
            <a:r>
              <a:rPr lang="en-US" altLang="zh-TW" sz="2800" b="1" dirty="0"/>
              <a:t/>
            </a:r>
            <a:br>
              <a:rPr lang="en-US" altLang="zh-TW" sz="2800" b="1" dirty="0"/>
            </a:br>
            <a:r>
              <a:rPr lang="zh-TW" altLang="zh-TW" sz="2800" b="1" dirty="0"/>
              <a:t>◎ 捨棄一切自尊（逃命要緊）</a:t>
            </a:r>
            <a:r>
              <a:rPr lang="en-US" altLang="zh-TW" sz="2800" b="1" dirty="0"/>
              <a:t/>
            </a:r>
            <a:br>
              <a:rPr lang="en-US" altLang="zh-TW" sz="2800" b="1" dirty="0"/>
            </a:br>
            <a:r>
              <a:rPr lang="en-US" altLang="zh-TW" sz="2800" b="1" dirty="0"/>
              <a:t/>
            </a:r>
            <a:br>
              <a:rPr lang="en-US" altLang="zh-TW" sz="2800" b="1" dirty="0"/>
            </a:br>
            <a:r>
              <a:rPr lang="zh-TW" altLang="zh-TW" sz="2800" b="1" dirty="0"/>
              <a:t>◎ 必須守口如瓶（即便為此失去性命）</a:t>
            </a:r>
            <a:r>
              <a:rPr lang="en-US" altLang="zh-TW" sz="2800" b="1" dirty="0"/>
              <a:t/>
            </a:r>
            <a:br>
              <a:rPr lang="en-US" altLang="zh-TW" sz="2800" b="1" dirty="0"/>
            </a:br>
            <a:r>
              <a:rPr lang="en-US" altLang="zh-TW" sz="2800" b="1" dirty="0"/>
              <a:t/>
            </a:r>
            <a:br>
              <a:rPr lang="en-US" altLang="zh-TW" sz="2800" b="1" dirty="0"/>
            </a:br>
            <a:r>
              <a:rPr lang="zh-TW" altLang="zh-TW" sz="2800" b="1" dirty="0"/>
              <a:t>◎ 絕對不能洩露身份（這是最基本忍術）</a:t>
            </a:r>
          </a:p>
          <a:p>
            <a:endParaRPr lang="zh-TW" altLang="zh-TW" sz="2800" dirty="0"/>
          </a:p>
        </p:txBody>
      </p:sp>
    </p:spTree>
    <p:extLst>
      <p:ext uri="{BB962C8B-B14F-4D97-AF65-F5344CB8AC3E}">
        <p14:creationId xmlns:p14="http://schemas.microsoft.com/office/powerpoint/2010/main" val="355144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忍者技能</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忍術</a:t>
            </a:r>
          </a:p>
        </p:txBody>
      </p:sp>
      <p:pic>
        <p:nvPicPr>
          <p:cNvPr id="6146" name="Picture 2" descr="C:\Users\ragexe\Desktop\Mine\忍者\忍術.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637" y="1484784"/>
            <a:ext cx="34004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4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目錄</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2800" b="1" dirty="0" smtClean="0"/>
              <a:t>何謂忍者</a:t>
            </a:r>
            <a:endParaRPr lang="en-US" altLang="zh-TW" sz="2800" b="1" dirty="0" smtClean="0"/>
          </a:p>
          <a:p>
            <a:r>
              <a:rPr lang="zh-TW" altLang="en-US" sz="2800" b="1" dirty="0"/>
              <a:t>忍者</a:t>
            </a:r>
            <a:r>
              <a:rPr lang="zh-TW" altLang="en-US" sz="2800" b="1" dirty="0" smtClean="0"/>
              <a:t>規範</a:t>
            </a:r>
            <a:r>
              <a:rPr lang="en-US" altLang="zh-TW" sz="2800" b="1" dirty="0" smtClean="0"/>
              <a:t>------</a:t>
            </a:r>
            <a:r>
              <a:rPr lang="zh-TW" altLang="en-US" sz="2800" b="1" dirty="0" smtClean="0"/>
              <a:t>五道與戒律</a:t>
            </a:r>
            <a:endParaRPr lang="en-US" altLang="zh-TW" sz="2800" b="1" dirty="0" smtClean="0"/>
          </a:p>
          <a:p>
            <a:r>
              <a:rPr lang="zh-TW" altLang="en-US" sz="2800" b="1" dirty="0"/>
              <a:t>忍</a:t>
            </a:r>
            <a:r>
              <a:rPr lang="zh-TW" altLang="en-US" sz="2800" b="1" dirty="0" smtClean="0"/>
              <a:t>術</a:t>
            </a:r>
            <a:r>
              <a:rPr lang="en-US" altLang="zh-TW" sz="2800" b="1" dirty="0" smtClean="0"/>
              <a:t>------</a:t>
            </a:r>
            <a:r>
              <a:rPr lang="zh-TW" altLang="en-US" sz="2800" b="1" dirty="0" smtClean="0"/>
              <a:t>訓練與</a:t>
            </a:r>
            <a:r>
              <a:rPr lang="zh-TW" altLang="en-US" sz="2800" b="1" dirty="0" smtClean="0"/>
              <a:t>兵法</a:t>
            </a:r>
            <a:endParaRPr lang="en-US" altLang="zh-TW" sz="2800" b="1" dirty="0" smtClean="0"/>
          </a:p>
          <a:p>
            <a:r>
              <a:rPr lang="zh-TW" altLang="en-US" sz="2800" b="1" dirty="0" smtClean="0"/>
              <a:t>武器</a:t>
            </a:r>
            <a:endParaRPr lang="en-US" altLang="zh-TW" sz="2800" b="1" dirty="0" smtClean="0"/>
          </a:p>
          <a:p>
            <a:r>
              <a:rPr lang="zh-TW" altLang="en-US" sz="2800" b="1" dirty="0" smtClean="0"/>
              <a:t>束裝</a:t>
            </a:r>
            <a:endParaRPr lang="en-US" altLang="zh-TW" sz="2800" b="1" dirty="0" smtClean="0"/>
          </a:p>
          <a:p>
            <a:r>
              <a:rPr lang="zh-TW" altLang="en-US" sz="2800" b="1" dirty="0"/>
              <a:t>相關</a:t>
            </a:r>
            <a:r>
              <a:rPr lang="zh-TW" altLang="en-US" sz="2800" b="1" dirty="0" smtClean="0"/>
              <a:t>作品</a:t>
            </a:r>
            <a:endParaRPr lang="en-US" altLang="zh-TW" sz="2800" b="1" dirty="0" smtClean="0"/>
          </a:p>
          <a:p>
            <a:r>
              <a:rPr lang="zh-TW" altLang="en-US" sz="2800" b="1" dirty="0"/>
              <a:t>趣聞</a:t>
            </a:r>
            <a:endParaRPr lang="en-US" altLang="zh-TW" sz="2800" b="1" dirty="0" smtClean="0"/>
          </a:p>
          <a:p>
            <a:r>
              <a:rPr lang="zh-TW" altLang="en-US" sz="2800" b="1" dirty="0" smtClean="0"/>
              <a:t>結語</a:t>
            </a:r>
            <a:endParaRPr lang="en-US" altLang="zh-TW" sz="2800" b="1" dirty="0" smtClean="0"/>
          </a:p>
          <a:p>
            <a:endParaRPr lang="zh-TW" altLang="en-US" sz="2800" b="1" dirty="0"/>
          </a:p>
        </p:txBody>
      </p:sp>
      <p:pic>
        <p:nvPicPr>
          <p:cNvPr id="3075" name="Picture 3" descr="C:\Users\ragexe\Desktop\Mine\忍者\541236624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92185"/>
            <a:ext cx="3419873" cy="7304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585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忍者技能</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忍術</a:t>
            </a:r>
          </a:p>
        </p:txBody>
      </p:sp>
      <p:sp>
        <p:nvSpPr>
          <p:cNvPr id="3" name="內容版面配置區 2"/>
          <p:cNvSpPr>
            <a:spLocks noGrp="1"/>
          </p:cNvSpPr>
          <p:nvPr>
            <p:ph idx="1"/>
          </p:nvPr>
        </p:nvSpPr>
        <p:spPr/>
        <p:txBody>
          <a:bodyPr>
            <a:normAutofit/>
          </a:bodyPr>
          <a:lstStyle/>
          <a:p>
            <a:r>
              <a:rPr lang="zh-TW" altLang="en-US" sz="2800" dirty="0"/>
              <a:t>像日本武士的武士道一樣，忍者也遵循一套自己引以為榮的專門</a:t>
            </a:r>
            <a:r>
              <a:rPr lang="zh-TW" altLang="en-US" sz="2800" dirty="0" smtClean="0"/>
              <a:t>規範</a:t>
            </a:r>
            <a:endParaRPr lang="en-US" altLang="zh-TW" sz="2800" dirty="0" smtClean="0"/>
          </a:p>
          <a:p>
            <a:r>
              <a:rPr lang="zh-TW" altLang="en-US" sz="2800" dirty="0" smtClean="0"/>
              <a:t>泛指</a:t>
            </a:r>
            <a:r>
              <a:rPr lang="zh-TW" altLang="en-US" sz="2800" dirty="0"/>
              <a:t>所有忍者應會的所有技巧，例如武術、兵法、各種求生技巧、武器使用、喬裝、火藥</a:t>
            </a:r>
            <a:r>
              <a:rPr lang="en-US" altLang="zh-TW" sz="2800" dirty="0"/>
              <a:t>/</a:t>
            </a:r>
            <a:r>
              <a:rPr lang="zh-TW" altLang="en-US" sz="2800" dirty="0"/>
              <a:t>毒藥製作等特殊</a:t>
            </a:r>
            <a:r>
              <a:rPr lang="zh-TW" altLang="en-US" sz="2800" dirty="0" smtClean="0"/>
              <a:t>技巧</a:t>
            </a:r>
            <a:endParaRPr lang="en-US" altLang="zh-TW" sz="2800" dirty="0" smtClean="0"/>
          </a:p>
          <a:p>
            <a:r>
              <a:rPr lang="zh-TW" altLang="zh-TW" sz="2800" dirty="0"/>
              <a:t>長期以來，忍術僅爲忍者家族世代秘傳，外界則很難知其詳貌。</a:t>
            </a:r>
          </a:p>
          <a:p>
            <a:endParaRPr lang="zh-TW" altLang="en-US" sz="2800" b="1" dirty="0"/>
          </a:p>
        </p:txBody>
      </p:sp>
    </p:spTree>
    <p:extLst>
      <p:ext uri="{BB962C8B-B14F-4D97-AF65-F5344CB8AC3E}">
        <p14:creationId xmlns:p14="http://schemas.microsoft.com/office/powerpoint/2010/main" val="2381874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a:latin typeface="標楷體" pitchFamily="65" charset="-120"/>
                <a:ea typeface="標楷體" pitchFamily="65" charset="-120"/>
              </a:rPr>
              <a:t>忍術</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訓練</a:t>
            </a:r>
          </a:p>
        </p:txBody>
      </p:sp>
      <p:sp>
        <p:nvSpPr>
          <p:cNvPr id="3" name="內容版面配置區 2"/>
          <p:cNvSpPr>
            <a:spLocks noGrp="1"/>
          </p:cNvSpPr>
          <p:nvPr>
            <p:ph idx="1"/>
          </p:nvPr>
        </p:nvSpPr>
        <p:spPr/>
        <p:txBody>
          <a:bodyPr>
            <a:normAutofit/>
          </a:bodyPr>
          <a:lstStyle/>
          <a:p>
            <a:r>
              <a:rPr lang="zh-TW" altLang="zh-TW" sz="2800" dirty="0"/>
              <a:t>忍術的訓練要求必須從小開始，凡忍者家族成員，不拘男女老幼，均須無條件的繼承這一家庭職業傳統（忍術訓練</a:t>
            </a:r>
            <a:r>
              <a:rPr lang="zh-TW" altLang="zh-TW" sz="2800" dirty="0" smtClean="0"/>
              <a:t>）</a:t>
            </a:r>
            <a:endParaRPr lang="zh-TW" altLang="en-US" sz="2800" b="1" dirty="0"/>
          </a:p>
        </p:txBody>
      </p:sp>
    </p:spTree>
    <p:extLst>
      <p:ext uri="{BB962C8B-B14F-4D97-AF65-F5344CB8AC3E}">
        <p14:creationId xmlns:p14="http://schemas.microsoft.com/office/powerpoint/2010/main" val="154521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忍術</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訓練</a:t>
            </a:r>
          </a:p>
        </p:txBody>
      </p:sp>
      <p:sp>
        <p:nvSpPr>
          <p:cNvPr id="3" name="內容版面配置區 2"/>
          <p:cNvSpPr>
            <a:spLocks noGrp="1"/>
          </p:cNvSpPr>
          <p:nvPr>
            <p:ph idx="1"/>
          </p:nvPr>
        </p:nvSpPr>
        <p:spPr/>
        <p:txBody>
          <a:bodyPr>
            <a:normAutofit/>
          </a:bodyPr>
          <a:lstStyle/>
          <a:p>
            <a:r>
              <a:rPr lang="zh-TW" altLang="zh-TW" sz="2800" dirty="0" smtClean="0">
                <a:solidFill>
                  <a:schemeClr val="tx2">
                    <a:lumMod val="60000"/>
                    <a:lumOff val="40000"/>
                  </a:schemeClr>
                </a:solidFill>
              </a:rPr>
              <a:t>【</a:t>
            </a:r>
            <a:r>
              <a:rPr lang="zh-TW" altLang="en-US" sz="2800" dirty="0" smtClean="0">
                <a:solidFill>
                  <a:schemeClr val="tx2">
                    <a:lumMod val="60000"/>
                    <a:lumOff val="40000"/>
                  </a:schemeClr>
                </a:solidFill>
              </a:rPr>
              <a:t>平衡</a:t>
            </a:r>
            <a:r>
              <a:rPr lang="zh-TW" altLang="zh-TW" sz="2800" dirty="0" smtClean="0">
                <a:solidFill>
                  <a:schemeClr val="tx2">
                    <a:lumMod val="60000"/>
                    <a:lumOff val="40000"/>
                  </a:schemeClr>
                </a:solidFill>
              </a:rPr>
              <a:t>】 </a:t>
            </a:r>
            <a:endParaRPr lang="en-US" altLang="zh-TW" sz="2800" dirty="0" smtClean="0">
              <a:solidFill>
                <a:schemeClr val="tx2">
                  <a:lumMod val="60000"/>
                  <a:lumOff val="40000"/>
                </a:schemeClr>
              </a:solidFill>
            </a:endParaRPr>
          </a:p>
          <a:p>
            <a:r>
              <a:rPr lang="zh-TW" altLang="zh-TW" sz="2800" dirty="0" smtClean="0"/>
              <a:t>【</a:t>
            </a:r>
            <a:r>
              <a:rPr lang="zh-TW" altLang="en-US" sz="2800" dirty="0"/>
              <a:t>靈敏</a:t>
            </a:r>
            <a:r>
              <a:rPr lang="zh-TW" altLang="zh-TW" sz="2800" dirty="0" smtClean="0"/>
              <a:t>】 </a:t>
            </a:r>
            <a:endParaRPr lang="en-US" altLang="zh-TW" sz="2800" dirty="0" smtClean="0"/>
          </a:p>
          <a:p>
            <a:r>
              <a:rPr lang="zh-TW" altLang="zh-TW" sz="2800" dirty="0" smtClean="0"/>
              <a:t>【</a:t>
            </a:r>
            <a:r>
              <a:rPr lang="zh-TW" altLang="en-US" sz="2800" dirty="0"/>
              <a:t>力量</a:t>
            </a:r>
            <a:r>
              <a:rPr lang="zh-TW" altLang="zh-TW" sz="2800" dirty="0" smtClean="0"/>
              <a:t>】 </a:t>
            </a:r>
            <a:endParaRPr lang="en-US" altLang="zh-TW" sz="2800" dirty="0" smtClean="0"/>
          </a:p>
          <a:p>
            <a:r>
              <a:rPr lang="zh-TW" altLang="zh-TW" sz="2800" dirty="0" smtClean="0"/>
              <a:t>【</a:t>
            </a:r>
            <a:r>
              <a:rPr lang="zh-TW" altLang="en-US" sz="2800" dirty="0" smtClean="0"/>
              <a:t>耐力</a:t>
            </a:r>
            <a:r>
              <a:rPr lang="zh-TW" altLang="zh-TW" sz="2800" dirty="0" smtClean="0"/>
              <a:t>】 </a:t>
            </a:r>
            <a:endParaRPr lang="en-US" altLang="zh-TW" sz="2800" dirty="0" smtClean="0"/>
          </a:p>
          <a:p>
            <a:r>
              <a:rPr lang="zh-TW" altLang="zh-TW" sz="2800" dirty="0" smtClean="0"/>
              <a:t>【</a:t>
            </a:r>
            <a:r>
              <a:rPr lang="zh-TW" altLang="en-US" sz="2800" dirty="0" smtClean="0"/>
              <a:t>特殊技能</a:t>
            </a:r>
            <a:r>
              <a:rPr lang="zh-TW" altLang="zh-TW" sz="2800" dirty="0" smtClean="0"/>
              <a:t>】 </a:t>
            </a:r>
            <a:endParaRPr lang="zh-TW" altLang="en-US" sz="2800" b="1" dirty="0"/>
          </a:p>
        </p:txBody>
      </p:sp>
    </p:spTree>
    <p:extLst>
      <p:ext uri="{BB962C8B-B14F-4D97-AF65-F5344CB8AC3E}">
        <p14:creationId xmlns:p14="http://schemas.microsoft.com/office/powerpoint/2010/main" val="2716448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忍術</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訓練</a:t>
            </a:r>
          </a:p>
        </p:txBody>
      </p:sp>
      <p:sp>
        <p:nvSpPr>
          <p:cNvPr id="3" name="內容版面配置區 2"/>
          <p:cNvSpPr>
            <a:spLocks noGrp="1"/>
          </p:cNvSpPr>
          <p:nvPr>
            <p:ph idx="1"/>
          </p:nvPr>
        </p:nvSpPr>
        <p:spPr/>
        <p:txBody>
          <a:bodyPr>
            <a:normAutofit/>
          </a:bodyPr>
          <a:lstStyle/>
          <a:p>
            <a:pPr marL="0" indent="0">
              <a:buNone/>
            </a:pPr>
            <a:r>
              <a:rPr lang="zh-TW" altLang="zh-TW" sz="2800" dirty="0" smtClean="0"/>
              <a:t>【</a:t>
            </a:r>
            <a:r>
              <a:rPr lang="zh-TW" altLang="en-US" sz="2800" dirty="0" smtClean="0"/>
              <a:t>平衡</a:t>
            </a:r>
            <a:r>
              <a:rPr lang="zh-TW" altLang="zh-TW" sz="2800" dirty="0" smtClean="0"/>
              <a:t>】</a:t>
            </a:r>
            <a:endParaRPr lang="en-US" altLang="zh-TW" sz="2800" dirty="0" smtClean="0"/>
          </a:p>
          <a:p>
            <a:pPr marL="0" indent="0">
              <a:buNone/>
            </a:pPr>
            <a:r>
              <a:rPr lang="zh-TW" altLang="zh-TW" sz="2800" dirty="0" smtClean="0"/>
              <a:t>首先</a:t>
            </a:r>
            <a:r>
              <a:rPr lang="zh-TW" altLang="zh-TW" sz="2800" dirty="0"/>
              <a:t>從走竹竿開始，至能立於滾圓竹竿上而不滑倒；將竹竿升離地面三尺左右，繼續走竹竿，練到行動自如；繼續增高竹竿高度，直至三四十尺高度民主，至此身不畏高，翻騰跳紮，如履平地。具備這樣的平衡能力後，才能在屋頂、牆頭及樹木上行走如飛。</a:t>
            </a:r>
            <a:endParaRPr lang="en-US" altLang="zh-TW" sz="2800" dirty="0" smtClean="0"/>
          </a:p>
        </p:txBody>
      </p:sp>
    </p:spTree>
    <p:extLst>
      <p:ext uri="{BB962C8B-B14F-4D97-AF65-F5344CB8AC3E}">
        <p14:creationId xmlns:p14="http://schemas.microsoft.com/office/powerpoint/2010/main" val="2233232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忍術</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訓練</a:t>
            </a:r>
          </a:p>
        </p:txBody>
      </p:sp>
      <p:sp>
        <p:nvSpPr>
          <p:cNvPr id="3" name="內容版面配置區 2"/>
          <p:cNvSpPr>
            <a:spLocks noGrp="1"/>
          </p:cNvSpPr>
          <p:nvPr>
            <p:ph idx="1"/>
          </p:nvPr>
        </p:nvSpPr>
        <p:spPr/>
        <p:txBody>
          <a:bodyPr>
            <a:normAutofit/>
          </a:bodyPr>
          <a:lstStyle/>
          <a:p>
            <a:r>
              <a:rPr lang="zh-TW" altLang="zh-TW" sz="2800" dirty="0" smtClean="0"/>
              <a:t>【</a:t>
            </a:r>
            <a:r>
              <a:rPr lang="zh-TW" altLang="en-US" sz="2800" dirty="0" smtClean="0"/>
              <a:t>平衡</a:t>
            </a:r>
            <a:r>
              <a:rPr lang="zh-TW" altLang="zh-TW" sz="2800" dirty="0" smtClean="0"/>
              <a:t>】 </a:t>
            </a:r>
            <a:endParaRPr lang="en-US" altLang="zh-TW" sz="2800" dirty="0" smtClean="0"/>
          </a:p>
          <a:p>
            <a:r>
              <a:rPr lang="zh-TW" altLang="zh-TW" sz="2800" dirty="0" smtClean="0">
                <a:solidFill>
                  <a:schemeClr val="tx2">
                    <a:lumMod val="60000"/>
                    <a:lumOff val="40000"/>
                  </a:schemeClr>
                </a:solidFill>
              </a:rPr>
              <a:t>【</a:t>
            </a:r>
            <a:r>
              <a:rPr lang="zh-TW" altLang="en-US" sz="2800" dirty="0">
                <a:solidFill>
                  <a:schemeClr val="tx2">
                    <a:lumMod val="60000"/>
                    <a:lumOff val="40000"/>
                  </a:schemeClr>
                </a:solidFill>
              </a:rPr>
              <a:t>靈敏</a:t>
            </a:r>
            <a:r>
              <a:rPr lang="zh-TW" altLang="zh-TW" sz="2800" dirty="0" smtClean="0">
                <a:solidFill>
                  <a:schemeClr val="tx2">
                    <a:lumMod val="60000"/>
                    <a:lumOff val="40000"/>
                  </a:schemeClr>
                </a:solidFill>
              </a:rPr>
              <a:t>】 </a:t>
            </a:r>
            <a:endParaRPr lang="en-US" altLang="zh-TW" sz="2800" dirty="0" smtClean="0">
              <a:solidFill>
                <a:schemeClr val="tx2">
                  <a:lumMod val="60000"/>
                  <a:lumOff val="40000"/>
                </a:schemeClr>
              </a:solidFill>
            </a:endParaRPr>
          </a:p>
          <a:p>
            <a:r>
              <a:rPr lang="zh-TW" altLang="zh-TW" sz="2800" dirty="0" smtClean="0"/>
              <a:t>【</a:t>
            </a:r>
            <a:r>
              <a:rPr lang="zh-TW" altLang="en-US" sz="2800" dirty="0"/>
              <a:t>力量</a:t>
            </a:r>
            <a:r>
              <a:rPr lang="zh-TW" altLang="zh-TW" sz="2800" dirty="0" smtClean="0"/>
              <a:t>】 </a:t>
            </a:r>
            <a:endParaRPr lang="en-US" altLang="zh-TW" sz="2800" dirty="0" smtClean="0"/>
          </a:p>
          <a:p>
            <a:r>
              <a:rPr lang="zh-TW" altLang="zh-TW" sz="2800" dirty="0" smtClean="0"/>
              <a:t>【</a:t>
            </a:r>
            <a:r>
              <a:rPr lang="zh-TW" altLang="en-US" sz="2800" dirty="0"/>
              <a:t>耐力</a:t>
            </a:r>
            <a:r>
              <a:rPr lang="zh-TW" altLang="zh-TW" sz="2800" dirty="0" smtClean="0"/>
              <a:t>】 </a:t>
            </a:r>
            <a:endParaRPr lang="en-US" altLang="zh-TW" sz="2800" dirty="0" smtClean="0"/>
          </a:p>
          <a:p>
            <a:r>
              <a:rPr lang="zh-TW" altLang="zh-TW" sz="2800" dirty="0" smtClean="0"/>
              <a:t>【</a:t>
            </a:r>
            <a:r>
              <a:rPr lang="zh-TW" altLang="en-US" sz="2800" dirty="0" smtClean="0"/>
              <a:t>特殊技能</a:t>
            </a:r>
            <a:r>
              <a:rPr lang="zh-TW" altLang="zh-TW" sz="2800" dirty="0" smtClean="0"/>
              <a:t>】 </a:t>
            </a:r>
            <a:endParaRPr lang="zh-TW" altLang="en-US" sz="2800" b="1" dirty="0"/>
          </a:p>
        </p:txBody>
      </p:sp>
    </p:spTree>
    <p:extLst>
      <p:ext uri="{BB962C8B-B14F-4D97-AF65-F5344CB8AC3E}">
        <p14:creationId xmlns:p14="http://schemas.microsoft.com/office/powerpoint/2010/main" val="2668861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忍術</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訓練</a:t>
            </a:r>
          </a:p>
        </p:txBody>
      </p:sp>
      <p:sp>
        <p:nvSpPr>
          <p:cNvPr id="3" name="內容版面配置區 2"/>
          <p:cNvSpPr>
            <a:spLocks noGrp="1"/>
          </p:cNvSpPr>
          <p:nvPr>
            <p:ph idx="1"/>
          </p:nvPr>
        </p:nvSpPr>
        <p:spPr/>
        <p:txBody>
          <a:bodyPr>
            <a:normAutofit/>
          </a:bodyPr>
          <a:lstStyle/>
          <a:p>
            <a:pPr marL="0" indent="0">
              <a:buNone/>
            </a:pPr>
            <a:r>
              <a:rPr lang="zh-TW" altLang="zh-TW" sz="2800" dirty="0" smtClean="0"/>
              <a:t>【</a:t>
            </a:r>
            <a:r>
              <a:rPr lang="zh-TW" altLang="en-US" sz="2800" dirty="0" smtClean="0"/>
              <a:t>靈敏</a:t>
            </a:r>
            <a:r>
              <a:rPr lang="zh-TW" altLang="zh-TW" sz="2800" dirty="0" smtClean="0"/>
              <a:t>】</a:t>
            </a:r>
            <a:endParaRPr lang="en-US" altLang="zh-TW" sz="2800" dirty="0" smtClean="0"/>
          </a:p>
          <a:p>
            <a:pPr marL="0" indent="0">
              <a:buNone/>
            </a:pPr>
            <a:r>
              <a:rPr lang="zh-TW" altLang="zh-TW" sz="2800" dirty="0"/>
              <a:t>訓練從幼年開始，多進行靈敏素質專項訓練，如跳過插滿刀片的繩子，訓練後期做危險障礙跑，跑步途中佈滿許多危險的障礙物，身法稍有不靈或反映略有不敏，即受障礙物致傷。因此，忍術的靈敏要求十分嚴格。</a:t>
            </a:r>
            <a:endParaRPr lang="en-US" altLang="zh-TW" sz="2800" dirty="0" smtClean="0"/>
          </a:p>
        </p:txBody>
      </p:sp>
    </p:spTree>
    <p:extLst>
      <p:ext uri="{BB962C8B-B14F-4D97-AF65-F5344CB8AC3E}">
        <p14:creationId xmlns:p14="http://schemas.microsoft.com/office/powerpoint/2010/main" val="1942290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忍術</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訓練</a:t>
            </a:r>
          </a:p>
        </p:txBody>
      </p:sp>
      <p:sp>
        <p:nvSpPr>
          <p:cNvPr id="3" name="內容版面配置區 2"/>
          <p:cNvSpPr>
            <a:spLocks noGrp="1"/>
          </p:cNvSpPr>
          <p:nvPr>
            <p:ph idx="1"/>
          </p:nvPr>
        </p:nvSpPr>
        <p:spPr/>
        <p:txBody>
          <a:bodyPr>
            <a:normAutofit/>
          </a:bodyPr>
          <a:lstStyle/>
          <a:p>
            <a:r>
              <a:rPr lang="zh-TW" altLang="zh-TW" sz="2800" dirty="0" smtClean="0"/>
              <a:t>【</a:t>
            </a:r>
            <a:r>
              <a:rPr lang="zh-TW" altLang="en-US" sz="2800" dirty="0" smtClean="0"/>
              <a:t>平衡</a:t>
            </a:r>
            <a:r>
              <a:rPr lang="zh-TW" altLang="zh-TW" sz="2800" dirty="0" smtClean="0"/>
              <a:t>】 </a:t>
            </a:r>
            <a:endParaRPr lang="en-US" altLang="zh-TW" sz="2800" dirty="0" smtClean="0"/>
          </a:p>
          <a:p>
            <a:r>
              <a:rPr lang="zh-TW" altLang="zh-TW" sz="2800" dirty="0" smtClean="0"/>
              <a:t>【</a:t>
            </a:r>
            <a:r>
              <a:rPr lang="zh-TW" altLang="en-US" sz="2800" dirty="0"/>
              <a:t>靈敏</a:t>
            </a:r>
            <a:r>
              <a:rPr lang="zh-TW" altLang="zh-TW" sz="2800" dirty="0" smtClean="0"/>
              <a:t>】 </a:t>
            </a:r>
            <a:endParaRPr lang="en-US" altLang="zh-TW" sz="2800" dirty="0" smtClean="0"/>
          </a:p>
          <a:p>
            <a:r>
              <a:rPr lang="zh-TW" altLang="zh-TW" sz="2800" dirty="0" smtClean="0">
                <a:solidFill>
                  <a:schemeClr val="tx2">
                    <a:lumMod val="60000"/>
                    <a:lumOff val="40000"/>
                  </a:schemeClr>
                </a:solidFill>
              </a:rPr>
              <a:t>【</a:t>
            </a:r>
            <a:r>
              <a:rPr lang="zh-TW" altLang="en-US" sz="2800" dirty="0">
                <a:solidFill>
                  <a:schemeClr val="tx2">
                    <a:lumMod val="60000"/>
                    <a:lumOff val="40000"/>
                  </a:schemeClr>
                </a:solidFill>
              </a:rPr>
              <a:t>力量</a:t>
            </a:r>
            <a:r>
              <a:rPr lang="zh-TW" altLang="zh-TW" sz="2800" dirty="0" smtClean="0">
                <a:solidFill>
                  <a:schemeClr val="tx2">
                    <a:lumMod val="60000"/>
                    <a:lumOff val="40000"/>
                  </a:schemeClr>
                </a:solidFill>
              </a:rPr>
              <a:t>】 </a:t>
            </a:r>
            <a:endParaRPr lang="en-US" altLang="zh-TW" sz="2800" dirty="0" smtClean="0">
              <a:solidFill>
                <a:schemeClr val="tx2">
                  <a:lumMod val="60000"/>
                  <a:lumOff val="40000"/>
                </a:schemeClr>
              </a:solidFill>
            </a:endParaRPr>
          </a:p>
          <a:p>
            <a:r>
              <a:rPr lang="zh-TW" altLang="zh-TW" sz="2800" dirty="0" smtClean="0"/>
              <a:t>【</a:t>
            </a:r>
            <a:r>
              <a:rPr lang="zh-TW" altLang="en-US" sz="2800" dirty="0" smtClean="0"/>
              <a:t>耐力</a:t>
            </a:r>
            <a:r>
              <a:rPr lang="zh-TW" altLang="zh-TW" sz="2800" dirty="0" smtClean="0"/>
              <a:t>】 </a:t>
            </a:r>
            <a:endParaRPr lang="en-US" altLang="zh-TW" sz="2800" dirty="0" smtClean="0"/>
          </a:p>
          <a:p>
            <a:r>
              <a:rPr lang="zh-TW" altLang="zh-TW" sz="2800" dirty="0" smtClean="0"/>
              <a:t>【</a:t>
            </a:r>
            <a:r>
              <a:rPr lang="zh-TW" altLang="en-US" sz="2800" dirty="0" smtClean="0"/>
              <a:t>特殊技能</a:t>
            </a:r>
            <a:r>
              <a:rPr lang="zh-TW" altLang="zh-TW" sz="2800" dirty="0" smtClean="0"/>
              <a:t>】 </a:t>
            </a:r>
            <a:endParaRPr lang="zh-TW" altLang="en-US" sz="2800" b="1" dirty="0"/>
          </a:p>
        </p:txBody>
      </p:sp>
    </p:spTree>
    <p:extLst>
      <p:ext uri="{BB962C8B-B14F-4D97-AF65-F5344CB8AC3E}">
        <p14:creationId xmlns:p14="http://schemas.microsoft.com/office/powerpoint/2010/main" val="3891290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忍術</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訓練</a:t>
            </a:r>
          </a:p>
        </p:txBody>
      </p:sp>
      <p:sp>
        <p:nvSpPr>
          <p:cNvPr id="3" name="內容版面配置區 2"/>
          <p:cNvSpPr>
            <a:spLocks noGrp="1"/>
          </p:cNvSpPr>
          <p:nvPr>
            <p:ph idx="1"/>
          </p:nvPr>
        </p:nvSpPr>
        <p:spPr/>
        <p:txBody>
          <a:bodyPr>
            <a:normAutofit/>
          </a:bodyPr>
          <a:lstStyle/>
          <a:p>
            <a:pPr marL="0" indent="0">
              <a:buNone/>
            </a:pPr>
            <a:r>
              <a:rPr lang="zh-TW" altLang="zh-TW" sz="2800" dirty="0" smtClean="0"/>
              <a:t>【</a:t>
            </a:r>
            <a:r>
              <a:rPr lang="zh-TW" altLang="en-US" sz="2800" dirty="0"/>
              <a:t>力量</a:t>
            </a:r>
            <a:r>
              <a:rPr lang="zh-TW" altLang="zh-TW" sz="2800" dirty="0" smtClean="0"/>
              <a:t>】</a:t>
            </a:r>
            <a:endParaRPr lang="en-US" altLang="zh-TW" sz="2800" dirty="0" smtClean="0"/>
          </a:p>
          <a:p>
            <a:pPr marL="0" indent="0">
              <a:buNone/>
            </a:pPr>
            <a:r>
              <a:rPr lang="zh-TW" altLang="zh-TW" sz="2800" dirty="0"/>
              <a:t>忍術的力量訓練力求最大限度的發揮人體的力量，如雙手挂在樹上，支援全身，下面放滿暗器，不容你鬆手跳下</a:t>
            </a:r>
            <a:endParaRPr lang="en-US" altLang="zh-TW" sz="2800" dirty="0" smtClean="0"/>
          </a:p>
        </p:txBody>
      </p:sp>
    </p:spTree>
    <p:extLst>
      <p:ext uri="{BB962C8B-B14F-4D97-AF65-F5344CB8AC3E}">
        <p14:creationId xmlns:p14="http://schemas.microsoft.com/office/powerpoint/2010/main" val="43272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忍術</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訓練</a:t>
            </a:r>
          </a:p>
        </p:txBody>
      </p:sp>
      <p:sp>
        <p:nvSpPr>
          <p:cNvPr id="3" name="內容版面配置區 2"/>
          <p:cNvSpPr>
            <a:spLocks noGrp="1"/>
          </p:cNvSpPr>
          <p:nvPr>
            <p:ph idx="1"/>
          </p:nvPr>
        </p:nvSpPr>
        <p:spPr/>
        <p:txBody>
          <a:bodyPr>
            <a:normAutofit/>
          </a:bodyPr>
          <a:lstStyle/>
          <a:p>
            <a:r>
              <a:rPr lang="zh-TW" altLang="zh-TW" sz="2800" dirty="0" smtClean="0"/>
              <a:t>【</a:t>
            </a:r>
            <a:r>
              <a:rPr lang="zh-TW" altLang="en-US" sz="2800" dirty="0" smtClean="0"/>
              <a:t>平衡</a:t>
            </a:r>
            <a:r>
              <a:rPr lang="zh-TW" altLang="zh-TW" sz="2800" dirty="0" smtClean="0"/>
              <a:t>】 </a:t>
            </a:r>
            <a:endParaRPr lang="en-US" altLang="zh-TW" sz="2800" dirty="0" smtClean="0"/>
          </a:p>
          <a:p>
            <a:r>
              <a:rPr lang="zh-TW" altLang="zh-TW" sz="2800" dirty="0" smtClean="0"/>
              <a:t>【</a:t>
            </a:r>
            <a:r>
              <a:rPr lang="zh-TW" altLang="en-US" sz="2800" dirty="0"/>
              <a:t>靈敏</a:t>
            </a:r>
            <a:r>
              <a:rPr lang="zh-TW" altLang="zh-TW" sz="2800" dirty="0" smtClean="0"/>
              <a:t>】 </a:t>
            </a:r>
            <a:endParaRPr lang="en-US" altLang="zh-TW" sz="2800" dirty="0" smtClean="0"/>
          </a:p>
          <a:p>
            <a:r>
              <a:rPr lang="zh-TW" altLang="zh-TW" sz="2800" dirty="0" smtClean="0"/>
              <a:t>【</a:t>
            </a:r>
            <a:r>
              <a:rPr lang="zh-TW" altLang="en-US" sz="2800" dirty="0"/>
              <a:t>力量</a:t>
            </a:r>
            <a:r>
              <a:rPr lang="zh-TW" altLang="zh-TW" sz="2800" dirty="0" smtClean="0"/>
              <a:t>】 </a:t>
            </a:r>
            <a:endParaRPr lang="en-US" altLang="zh-TW" sz="2800" dirty="0" smtClean="0"/>
          </a:p>
          <a:p>
            <a:r>
              <a:rPr lang="zh-TW" altLang="zh-TW" sz="2800" dirty="0" smtClean="0">
                <a:solidFill>
                  <a:schemeClr val="tx2">
                    <a:lumMod val="60000"/>
                    <a:lumOff val="40000"/>
                  </a:schemeClr>
                </a:solidFill>
              </a:rPr>
              <a:t>【</a:t>
            </a:r>
            <a:r>
              <a:rPr lang="zh-TW" altLang="en-US" sz="2800" dirty="0" smtClean="0">
                <a:solidFill>
                  <a:schemeClr val="tx2">
                    <a:lumMod val="60000"/>
                    <a:lumOff val="40000"/>
                  </a:schemeClr>
                </a:solidFill>
              </a:rPr>
              <a:t>耐力</a:t>
            </a:r>
            <a:r>
              <a:rPr lang="zh-TW" altLang="zh-TW" sz="2800" dirty="0" smtClean="0">
                <a:solidFill>
                  <a:schemeClr val="tx2">
                    <a:lumMod val="60000"/>
                    <a:lumOff val="40000"/>
                  </a:schemeClr>
                </a:solidFill>
              </a:rPr>
              <a:t>】 </a:t>
            </a:r>
            <a:endParaRPr lang="en-US" altLang="zh-TW" sz="2800" dirty="0" smtClean="0">
              <a:solidFill>
                <a:schemeClr val="tx2">
                  <a:lumMod val="60000"/>
                  <a:lumOff val="40000"/>
                </a:schemeClr>
              </a:solidFill>
            </a:endParaRPr>
          </a:p>
          <a:p>
            <a:r>
              <a:rPr lang="zh-TW" altLang="zh-TW" sz="2800" dirty="0" smtClean="0"/>
              <a:t>【</a:t>
            </a:r>
            <a:r>
              <a:rPr lang="zh-TW" altLang="en-US" sz="2800" dirty="0" smtClean="0"/>
              <a:t>特殊技能</a:t>
            </a:r>
            <a:r>
              <a:rPr lang="zh-TW" altLang="zh-TW" sz="2800" dirty="0" smtClean="0"/>
              <a:t>】 </a:t>
            </a:r>
            <a:endParaRPr lang="zh-TW" altLang="en-US" sz="2800" b="1" dirty="0"/>
          </a:p>
        </p:txBody>
      </p:sp>
    </p:spTree>
    <p:extLst>
      <p:ext uri="{BB962C8B-B14F-4D97-AF65-F5344CB8AC3E}">
        <p14:creationId xmlns:p14="http://schemas.microsoft.com/office/powerpoint/2010/main" val="3616620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忍術</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訓練</a:t>
            </a:r>
          </a:p>
        </p:txBody>
      </p:sp>
      <p:sp>
        <p:nvSpPr>
          <p:cNvPr id="3" name="內容版面配置區 2"/>
          <p:cNvSpPr>
            <a:spLocks noGrp="1"/>
          </p:cNvSpPr>
          <p:nvPr>
            <p:ph idx="1"/>
          </p:nvPr>
        </p:nvSpPr>
        <p:spPr/>
        <p:txBody>
          <a:bodyPr>
            <a:normAutofit/>
          </a:bodyPr>
          <a:lstStyle/>
          <a:p>
            <a:pPr marL="0" indent="0">
              <a:buNone/>
            </a:pPr>
            <a:r>
              <a:rPr lang="zh-TW" altLang="zh-TW" sz="2800" dirty="0" smtClean="0"/>
              <a:t>【</a:t>
            </a:r>
            <a:r>
              <a:rPr lang="zh-TW" altLang="en-US" sz="2800" dirty="0" smtClean="0"/>
              <a:t>耐力</a:t>
            </a:r>
            <a:r>
              <a:rPr lang="zh-TW" altLang="zh-TW" sz="2800" dirty="0" smtClean="0"/>
              <a:t>】</a:t>
            </a:r>
            <a:endParaRPr lang="en-US" altLang="zh-TW" sz="2800" dirty="0" smtClean="0"/>
          </a:p>
          <a:p>
            <a:pPr marL="0" indent="0">
              <a:buNone/>
            </a:pPr>
            <a:r>
              <a:rPr lang="zh-TW" altLang="zh-TW" sz="2800" dirty="0"/>
              <a:t>採用基本的長跑功夫，要有跑五六千里的耐力。一個優秀的忍術高手，加上跳躍，可以每日跑一百五十多里。</a:t>
            </a:r>
            <a:endParaRPr lang="en-US" altLang="zh-TW" sz="2800" dirty="0" smtClean="0"/>
          </a:p>
        </p:txBody>
      </p:sp>
    </p:spTree>
    <p:extLst>
      <p:ext uri="{BB962C8B-B14F-4D97-AF65-F5344CB8AC3E}">
        <p14:creationId xmlns:p14="http://schemas.microsoft.com/office/powerpoint/2010/main" val="29650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何謂忍者？</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2400" dirty="0">
                <a:latin typeface="+mn-ea"/>
              </a:rPr>
              <a:t>忍者是日本自鎌倉時代至江戶時代出現的一種特殊職業身份，盛行於戰國</a:t>
            </a:r>
            <a:r>
              <a:rPr lang="zh-TW" altLang="en-US" sz="2400" dirty="0" smtClean="0">
                <a:latin typeface="+mn-ea"/>
              </a:rPr>
              <a:t>時代，</a:t>
            </a:r>
            <a:r>
              <a:rPr lang="zh-TW" altLang="en-US" sz="2400" dirty="0">
                <a:latin typeface="+mn-ea"/>
              </a:rPr>
              <a:t>效力於大名及封建貴族，忍者們接受忍術（即秘密行動的技術）的訓練，執行秘策、破壞、暗殺、收集敵方前線情報、攪亂敵方後援基地</a:t>
            </a:r>
            <a:r>
              <a:rPr lang="en-US" altLang="zh-TW" sz="2400" dirty="0">
                <a:latin typeface="+mn-ea"/>
              </a:rPr>
              <a:t>……</a:t>
            </a:r>
            <a:r>
              <a:rPr lang="zh-TW" altLang="en-US" sz="2400" dirty="0">
                <a:latin typeface="+mn-ea"/>
              </a:rPr>
              <a:t>等種種秘密任務</a:t>
            </a:r>
            <a:r>
              <a:rPr lang="zh-TW" altLang="en-US" sz="2400" dirty="0" smtClean="0">
                <a:latin typeface="+mn-ea"/>
              </a:rPr>
              <a:t>。</a:t>
            </a:r>
            <a:endParaRPr lang="en-US" altLang="zh-TW" sz="2400" dirty="0" smtClean="0">
              <a:latin typeface="+mn-ea"/>
            </a:endParaRPr>
          </a:p>
          <a:p>
            <a:endParaRPr lang="zh-TW" altLang="en-US" sz="2400" dirty="0">
              <a:latin typeface="+mn-ea"/>
            </a:endParaRPr>
          </a:p>
          <a:p>
            <a:r>
              <a:rPr lang="zh-TW" altLang="en-US" sz="2400" dirty="0">
                <a:latin typeface="+mn-ea"/>
              </a:rPr>
              <a:t>有點類似特務組織</a:t>
            </a:r>
          </a:p>
          <a:p>
            <a:endParaRPr lang="zh-TW" altLang="en-US" sz="2800" b="1" dirty="0"/>
          </a:p>
        </p:txBody>
      </p:sp>
      <p:pic>
        <p:nvPicPr>
          <p:cNvPr id="15362" name="Picture 2" descr="C:\Users\ragexe\Desktop\Mine\忍者\裝束.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9889" y="3140968"/>
            <a:ext cx="2993775" cy="402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171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忍術</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訓練</a:t>
            </a:r>
          </a:p>
        </p:txBody>
      </p:sp>
      <p:sp>
        <p:nvSpPr>
          <p:cNvPr id="3" name="內容版面配置區 2"/>
          <p:cNvSpPr>
            <a:spLocks noGrp="1"/>
          </p:cNvSpPr>
          <p:nvPr>
            <p:ph idx="1"/>
          </p:nvPr>
        </p:nvSpPr>
        <p:spPr/>
        <p:txBody>
          <a:bodyPr>
            <a:normAutofit/>
          </a:bodyPr>
          <a:lstStyle/>
          <a:p>
            <a:r>
              <a:rPr lang="zh-TW" altLang="zh-TW" sz="2800" dirty="0" smtClean="0"/>
              <a:t>【</a:t>
            </a:r>
            <a:r>
              <a:rPr lang="zh-TW" altLang="en-US" sz="2800" dirty="0" smtClean="0"/>
              <a:t>平衡</a:t>
            </a:r>
            <a:r>
              <a:rPr lang="zh-TW" altLang="zh-TW" sz="2800" dirty="0" smtClean="0"/>
              <a:t>】 </a:t>
            </a:r>
            <a:endParaRPr lang="en-US" altLang="zh-TW" sz="2800" dirty="0" smtClean="0"/>
          </a:p>
          <a:p>
            <a:r>
              <a:rPr lang="zh-TW" altLang="zh-TW" sz="2800" dirty="0" smtClean="0"/>
              <a:t>【</a:t>
            </a:r>
            <a:r>
              <a:rPr lang="zh-TW" altLang="en-US" sz="2800" dirty="0"/>
              <a:t>靈敏</a:t>
            </a:r>
            <a:r>
              <a:rPr lang="zh-TW" altLang="zh-TW" sz="2800" dirty="0" smtClean="0"/>
              <a:t>】 </a:t>
            </a:r>
            <a:endParaRPr lang="en-US" altLang="zh-TW" sz="2800" dirty="0" smtClean="0"/>
          </a:p>
          <a:p>
            <a:r>
              <a:rPr lang="zh-TW" altLang="zh-TW" sz="2800" dirty="0" smtClean="0"/>
              <a:t>【</a:t>
            </a:r>
            <a:r>
              <a:rPr lang="zh-TW" altLang="en-US" sz="2800" dirty="0"/>
              <a:t>力量</a:t>
            </a:r>
            <a:r>
              <a:rPr lang="zh-TW" altLang="zh-TW" sz="2800" dirty="0" smtClean="0"/>
              <a:t>】 </a:t>
            </a:r>
            <a:endParaRPr lang="en-US" altLang="zh-TW" sz="2800" dirty="0" smtClean="0"/>
          </a:p>
          <a:p>
            <a:r>
              <a:rPr lang="zh-TW" altLang="zh-TW" sz="2800" dirty="0" smtClean="0"/>
              <a:t>【</a:t>
            </a:r>
            <a:r>
              <a:rPr lang="zh-TW" altLang="en-US" sz="2800" dirty="0" smtClean="0"/>
              <a:t>耐力</a:t>
            </a:r>
            <a:r>
              <a:rPr lang="zh-TW" altLang="zh-TW" sz="2800" dirty="0" smtClean="0"/>
              <a:t>】 </a:t>
            </a:r>
            <a:endParaRPr lang="en-US" altLang="zh-TW" sz="2800" dirty="0" smtClean="0"/>
          </a:p>
          <a:p>
            <a:r>
              <a:rPr lang="zh-TW" altLang="zh-TW" sz="2800" dirty="0" smtClean="0">
                <a:solidFill>
                  <a:schemeClr val="tx2">
                    <a:lumMod val="60000"/>
                    <a:lumOff val="40000"/>
                  </a:schemeClr>
                </a:solidFill>
              </a:rPr>
              <a:t>【</a:t>
            </a:r>
            <a:r>
              <a:rPr lang="zh-TW" altLang="en-US" sz="2800" dirty="0" smtClean="0">
                <a:solidFill>
                  <a:schemeClr val="tx2">
                    <a:lumMod val="60000"/>
                    <a:lumOff val="40000"/>
                  </a:schemeClr>
                </a:solidFill>
              </a:rPr>
              <a:t>特殊技能</a:t>
            </a:r>
            <a:r>
              <a:rPr lang="zh-TW" altLang="zh-TW" sz="2800" dirty="0" smtClean="0">
                <a:solidFill>
                  <a:schemeClr val="tx2">
                    <a:lumMod val="60000"/>
                    <a:lumOff val="40000"/>
                  </a:schemeClr>
                </a:solidFill>
              </a:rPr>
              <a:t>】 </a:t>
            </a:r>
            <a:endParaRPr lang="zh-TW" altLang="en-US" sz="2800" b="1" dirty="0">
              <a:solidFill>
                <a:schemeClr val="tx2">
                  <a:lumMod val="60000"/>
                  <a:lumOff val="40000"/>
                </a:schemeClr>
              </a:solidFill>
            </a:endParaRPr>
          </a:p>
        </p:txBody>
      </p:sp>
    </p:spTree>
    <p:extLst>
      <p:ext uri="{BB962C8B-B14F-4D97-AF65-F5344CB8AC3E}">
        <p14:creationId xmlns:p14="http://schemas.microsoft.com/office/powerpoint/2010/main" val="2316333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忍術</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訓練</a:t>
            </a:r>
          </a:p>
        </p:txBody>
      </p:sp>
      <p:sp>
        <p:nvSpPr>
          <p:cNvPr id="3" name="內容版面配置區 2"/>
          <p:cNvSpPr>
            <a:spLocks noGrp="1"/>
          </p:cNvSpPr>
          <p:nvPr>
            <p:ph idx="1"/>
          </p:nvPr>
        </p:nvSpPr>
        <p:spPr/>
        <p:txBody>
          <a:bodyPr>
            <a:normAutofit/>
          </a:bodyPr>
          <a:lstStyle/>
          <a:p>
            <a:pPr marL="0" indent="0">
              <a:buNone/>
            </a:pPr>
            <a:r>
              <a:rPr lang="zh-TW" altLang="zh-TW" sz="2800" dirty="0" smtClean="0"/>
              <a:t>【</a:t>
            </a:r>
            <a:r>
              <a:rPr lang="zh-TW" altLang="en-US" sz="2800" dirty="0"/>
              <a:t>特殊技能</a:t>
            </a:r>
            <a:r>
              <a:rPr lang="zh-TW" altLang="zh-TW" sz="2800" dirty="0" smtClean="0"/>
              <a:t>】</a:t>
            </a:r>
            <a:endParaRPr lang="en-US" altLang="zh-TW" sz="2800" dirty="0" smtClean="0"/>
          </a:p>
          <a:p>
            <a:r>
              <a:rPr lang="zh-TW" altLang="zh-TW" sz="2800" dirty="0"/>
              <a:t>忍術武技中的特殊技巧訓練有多種：諸如潛水屏氣、徒手搏鬥、劍道、暗器、化裝術、藥物術、施毒解毒術、聽力嗅覺</a:t>
            </a:r>
            <a:r>
              <a:rPr lang="zh-TW" altLang="zh-TW" sz="2800" dirty="0" smtClean="0"/>
              <a:t>訓練</a:t>
            </a:r>
            <a:r>
              <a:rPr lang="zh-TW" altLang="en-US" sz="2800" dirty="0" smtClean="0"/>
              <a:t>等</a:t>
            </a:r>
            <a:r>
              <a:rPr lang="zh-TW" altLang="en-US" sz="2800" dirty="0"/>
              <a:t>，</a:t>
            </a:r>
            <a:r>
              <a:rPr lang="zh-TW" altLang="zh-TW" sz="2800" dirty="0" smtClean="0"/>
              <a:t>且</a:t>
            </a:r>
            <a:r>
              <a:rPr lang="zh-TW" altLang="zh-TW" sz="2800" dirty="0"/>
              <a:t>要有高水準的忍饑耐渴的野外生存能力</a:t>
            </a:r>
            <a:r>
              <a:rPr lang="zh-TW" altLang="zh-TW" sz="2800" dirty="0" smtClean="0"/>
              <a:t>。</a:t>
            </a:r>
            <a:endParaRPr lang="en-US" altLang="zh-TW" sz="2800" dirty="0" smtClean="0"/>
          </a:p>
          <a:p>
            <a:r>
              <a:rPr lang="zh-TW" altLang="zh-TW" sz="2800" dirty="0" smtClean="0"/>
              <a:t>高明</a:t>
            </a:r>
            <a:r>
              <a:rPr lang="zh-TW" altLang="zh-TW" sz="2800" dirty="0"/>
              <a:t>的忍者還是天文學家和化學家，他們可以通過觀看星空預測天氣，並能調製出各種火藥。</a:t>
            </a:r>
          </a:p>
        </p:txBody>
      </p:sp>
    </p:spTree>
    <p:extLst>
      <p:ext uri="{BB962C8B-B14F-4D97-AF65-F5344CB8AC3E}">
        <p14:creationId xmlns:p14="http://schemas.microsoft.com/office/powerpoint/2010/main" val="971027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忍術</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訓練</a:t>
            </a:r>
          </a:p>
        </p:txBody>
      </p:sp>
      <p:sp>
        <p:nvSpPr>
          <p:cNvPr id="3" name="內容版面配置區 2"/>
          <p:cNvSpPr>
            <a:spLocks noGrp="1"/>
          </p:cNvSpPr>
          <p:nvPr>
            <p:ph idx="1"/>
          </p:nvPr>
        </p:nvSpPr>
        <p:spPr/>
        <p:txBody>
          <a:bodyPr>
            <a:normAutofit/>
          </a:bodyPr>
          <a:lstStyle/>
          <a:p>
            <a:r>
              <a:rPr lang="zh-TW" altLang="zh-TW" sz="2800" dirty="0"/>
              <a:t>通過這些種種修行，忍者從精神到肉體都實現了超人的飛越。獲得了超越常人的毅力、耐力、戰鬥力。通過忍術訓練的忍者，個個都是一部絕對可靠的全功率戰鬥機器。</a:t>
            </a:r>
          </a:p>
        </p:txBody>
      </p:sp>
      <p:pic>
        <p:nvPicPr>
          <p:cNvPr id="25602" name="Picture 2" descr="C:\Users\ragexe\Desktop\Mine\忍者\通靈之術.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055308"/>
            <a:ext cx="3657076" cy="389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806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兵法</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zh-TW" sz="2800" dirty="0"/>
              <a:t>忍術的兵法理論基礎是由中國傳來日本的孫子兵法而來，之後再加上修練道，以及在山中的伏擊技巧發展而成，而這些通常來自於山地戰</a:t>
            </a:r>
            <a:r>
              <a:rPr lang="zh-TW" altLang="zh-TW" sz="2800" dirty="0" smtClean="0"/>
              <a:t>經驗</a:t>
            </a:r>
            <a:r>
              <a:rPr lang="zh-TW" altLang="en-US" sz="2800" dirty="0" smtClean="0"/>
              <a:t>。</a:t>
            </a:r>
            <a:endParaRPr lang="zh-TW" altLang="zh-TW" sz="2800" dirty="0"/>
          </a:p>
          <a:p>
            <a:r>
              <a:rPr lang="zh-TW" altLang="zh-TW" sz="2800" dirty="0"/>
              <a:t>和兵法，武術不同的是，忍術有他的獨特性。忍術發達的地區有以下幾處忍術的流派也就是用以下的地名當作流派的名稱</a:t>
            </a:r>
            <a:r>
              <a:rPr lang="en-US" altLang="zh-TW" sz="2800" dirty="0"/>
              <a:t>: </a:t>
            </a:r>
            <a:r>
              <a:rPr lang="zh-TW" altLang="zh-TW" sz="2800" dirty="0"/>
              <a:t>武藏，甲斐，越後，信濃，等四州；伊賀，甲賀，紀伊，等三州。其中後三州的忍術在日本是最為發達的。</a:t>
            </a:r>
          </a:p>
        </p:txBody>
      </p:sp>
    </p:spTree>
    <p:extLst>
      <p:ext uri="{BB962C8B-B14F-4D97-AF65-F5344CB8AC3E}">
        <p14:creationId xmlns:p14="http://schemas.microsoft.com/office/powerpoint/2010/main" val="1473474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a:latin typeface="標楷體" pitchFamily="65" charset="-120"/>
                <a:ea typeface="標楷體" pitchFamily="65" charset="-120"/>
              </a:rPr>
              <a:t>武器</a:t>
            </a:r>
          </a:p>
        </p:txBody>
      </p:sp>
      <p:sp>
        <p:nvSpPr>
          <p:cNvPr id="3" name="內容版面配置區 2"/>
          <p:cNvSpPr>
            <a:spLocks noGrp="1"/>
          </p:cNvSpPr>
          <p:nvPr>
            <p:ph idx="1"/>
          </p:nvPr>
        </p:nvSpPr>
        <p:spPr/>
        <p:txBody>
          <a:bodyPr>
            <a:normAutofit/>
          </a:bodyPr>
          <a:lstStyle/>
          <a:p>
            <a:r>
              <a:rPr lang="zh-TW" altLang="en-US" sz="2400" dirty="0" smtClean="0"/>
              <a:t>忍者的武器使用，也是忍術修練的一部分</a:t>
            </a:r>
            <a:endParaRPr lang="en-US" altLang="zh-TW" sz="2400" dirty="0" smtClean="0"/>
          </a:p>
          <a:p>
            <a:pPr marL="0" indent="0">
              <a:buNone/>
            </a:pPr>
            <a:endParaRPr lang="en-US" altLang="zh-TW" sz="2400" dirty="0" smtClean="0"/>
          </a:p>
        </p:txBody>
      </p:sp>
      <p:pic>
        <p:nvPicPr>
          <p:cNvPr id="11267" name="Picture 3" descr="C:\Users\ragexe\Desktop\Mine\忍者\武器.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2204864"/>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660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a:latin typeface="標楷體" pitchFamily="65" charset="-120"/>
                <a:ea typeface="標楷體" pitchFamily="65" charset="-120"/>
              </a:rPr>
              <a:t>武器</a:t>
            </a:r>
          </a:p>
        </p:txBody>
      </p:sp>
      <p:sp>
        <p:nvSpPr>
          <p:cNvPr id="3" name="內容版面配置區 2"/>
          <p:cNvSpPr>
            <a:spLocks noGrp="1"/>
          </p:cNvSpPr>
          <p:nvPr>
            <p:ph idx="1"/>
          </p:nvPr>
        </p:nvSpPr>
        <p:spPr/>
        <p:txBody>
          <a:bodyPr>
            <a:normAutofit/>
          </a:bodyPr>
          <a:lstStyle/>
          <a:p>
            <a:r>
              <a:rPr lang="zh-TW" altLang="zh-TW" sz="2400" dirty="0"/>
              <a:t>現代人從各種忍術秘本中，所得知的忍術武器，主要有七種</a:t>
            </a:r>
            <a:r>
              <a:rPr lang="zh-TW" altLang="zh-TW" sz="2400" dirty="0" smtClean="0"/>
              <a:t>：</a:t>
            </a:r>
            <a:endParaRPr lang="en-US" altLang="zh-TW" sz="2400" dirty="0" smtClean="0"/>
          </a:p>
          <a:p>
            <a:pPr marL="0" indent="0">
              <a:buNone/>
            </a:pPr>
            <a:r>
              <a:rPr lang="en-US" altLang="zh-TW" sz="2400" dirty="0" smtClean="0"/>
              <a:t>【</a:t>
            </a:r>
            <a:r>
              <a:rPr lang="zh-TW" altLang="zh-TW" sz="2400" dirty="0" smtClean="0"/>
              <a:t>手</a:t>
            </a:r>
            <a:r>
              <a:rPr lang="zh-TW" altLang="zh-TW" sz="2400" dirty="0"/>
              <a:t>裏</a:t>
            </a:r>
            <a:r>
              <a:rPr lang="zh-TW" altLang="zh-TW" sz="2400" dirty="0" smtClean="0"/>
              <a:t>劍</a:t>
            </a:r>
            <a:r>
              <a:rPr lang="en-US" altLang="zh-TW" sz="2400" dirty="0" smtClean="0"/>
              <a:t>】</a:t>
            </a:r>
          </a:p>
          <a:p>
            <a:pPr marL="0" indent="0">
              <a:buNone/>
            </a:pPr>
            <a:r>
              <a:rPr lang="en-US" altLang="zh-TW" sz="2400" dirty="0" smtClean="0"/>
              <a:t>【</a:t>
            </a:r>
            <a:r>
              <a:rPr lang="zh-TW" altLang="zh-TW" sz="2400" dirty="0" smtClean="0"/>
              <a:t>撒菱</a:t>
            </a:r>
            <a:r>
              <a:rPr lang="en-US" altLang="zh-TW" sz="2400" dirty="0" smtClean="0"/>
              <a:t>】</a:t>
            </a:r>
          </a:p>
          <a:p>
            <a:pPr marL="0" indent="0">
              <a:buNone/>
            </a:pPr>
            <a:r>
              <a:rPr lang="en-US" altLang="zh-TW" sz="2400" dirty="0" smtClean="0"/>
              <a:t>【</a:t>
            </a:r>
            <a:r>
              <a:rPr lang="zh-TW" altLang="zh-TW" sz="2400" dirty="0" smtClean="0"/>
              <a:t>忍刀</a:t>
            </a:r>
            <a:r>
              <a:rPr lang="en-US" altLang="zh-TW" sz="2400" dirty="0" smtClean="0"/>
              <a:t>】</a:t>
            </a:r>
          </a:p>
          <a:p>
            <a:pPr marL="0" indent="0">
              <a:buNone/>
            </a:pPr>
            <a:r>
              <a:rPr lang="en-US" altLang="zh-TW" sz="2400" dirty="0" smtClean="0"/>
              <a:t>【</a:t>
            </a:r>
            <a:r>
              <a:rPr lang="zh-TW" altLang="zh-TW" sz="2400" dirty="0" smtClean="0"/>
              <a:t>吹矢</a:t>
            </a:r>
            <a:r>
              <a:rPr lang="en-US" altLang="zh-TW" sz="2400" dirty="0" smtClean="0"/>
              <a:t>】</a:t>
            </a:r>
          </a:p>
          <a:p>
            <a:pPr marL="0" indent="0">
              <a:buNone/>
            </a:pPr>
            <a:r>
              <a:rPr lang="en-US" altLang="zh-TW" sz="2400" dirty="0" smtClean="0"/>
              <a:t>【</a:t>
            </a:r>
            <a:r>
              <a:rPr lang="zh-TW" altLang="zh-TW" sz="2400" dirty="0" smtClean="0"/>
              <a:t>忍杖</a:t>
            </a:r>
            <a:r>
              <a:rPr lang="en-US" altLang="zh-TW" sz="2400" dirty="0" smtClean="0"/>
              <a:t>】</a:t>
            </a:r>
          </a:p>
          <a:p>
            <a:pPr marL="0" indent="0">
              <a:buNone/>
            </a:pPr>
            <a:r>
              <a:rPr lang="en-US" altLang="zh-TW" sz="2400" dirty="0" smtClean="0"/>
              <a:t>【</a:t>
            </a:r>
            <a:r>
              <a:rPr lang="zh-TW" altLang="zh-TW" sz="2400" dirty="0" smtClean="0"/>
              <a:t>手</a:t>
            </a:r>
            <a:r>
              <a:rPr lang="zh-TW" altLang="zh-TW" sz="2400" dirty="0"/>
              <a:t>甲</a:t>
            </a:r>
            <a:r>
              <a:rPr lang="zh-TW" altLang="zh-TW" sz="2400" dirty="0" smtClean="0"/>
              <a:t>鉤</a:t>
            </a:r>
            <a:r>
              <a:rPr lang="en-US" altLang="zh-TW" sz="2400" dirty="0" smtClean="0"/>
              <a:t>】</a:t>
            </a:r>
          </a:p>
          <a:p>
            <a:pPr marL="0" indent="0">
              <a:buNone/>
            </a:pPr>
            <a:r>
              <a:rPr lang="en-US" altLang="zh-TW" sz="2400" dirty="0" smtClean="0"/>
              <a:t>【</a:t>
            </a:r>
            <a:r>
              <a:rPr lang="zh-TW" altLang="zh-TW" sz="2400" dirty="0" smtClean="0"/>
              <a:t>水蜘蛛</a:t>
            </a:r>
            <a:r>
              <a:rPr lang="en-US" altLang="zh-TW" sz="2400" dirty="0" smtClean="0"/>
              <a:t>】</a:t>
            </a:r>
          </a:p>
        </p:txBody>
      </p:sp>
    </p:spTree>
    <p:extLst>
      <p:ext uri="{BB962C8B-B14F-4D97-AF65-F5344CB8AC3E}">
        <p14:creationId xmlns:p14="http://schemas.microsoft.com/office/powerpoint/2010/main" val="3400130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a:latin typeface="標楷體" pitchFamily="65" charset="-120"/>
                <a:ea typeface="標楷體" pitchFamily="65" charset="-120"/>
              </a:rPr>
              <a:t>武器</a:t>
            </a:r>
          </a:p>
        </p:txBody>
      </p:sp>
      <p:sp>
        <p:nvSpPr>
          <p:cNvPr id="3" name="內容版面配置區 2"/>
          <p:cNvSpPr>
            <a:spLocks noGrp="1"/>
          </p:cNvSpPr>
          <p:nvPr>
            <p:ph idx="1"/>
          </p:nvPr>
        </p:nvSpPr>
        <p:spPr/>
        <p:txBody>
          <a:bodyPr>
            <a:normAutofit/>
          </a:bodyPr>
          <a:lstStyle/>
          <a:p>
            <a:pPr marL="0" indent="0">
              <a:buNone/>
            </a:pPr>
            <a:r>
              <a:rPr lang="en-US" altLang="zh-TW" sz="2400" dirty="0">
                <a:solidFill>
                  <a:schemeClr val="tx2">
                    <a:lumMod val="60000"/>
                    <a:lumOff val="40000"/>
                  </a:schemeClr>
                </a:solidFill>
              </a:rPr>
              <a:t>【</a:t>
            </a:r>
            <a:r>
              <a:rPr lang="zh-TW" altLang="zh-TW" sz="2400" dirty="0">
                <a:solidFill>
                  <a:schemeClr val="tx2">
                    <a:lumMod val="60000"/>
                    <a:lumOff val="40000"/>
                  </a:schemeClr>
                </a:solidFill>
              </a:rPr>
              <a:t>手裏劍</a:t>
            </a:r>
            <a:r>
              <a:rPr lang="en-US" altLang="zh-TW" sz="2400" dirty="0">
                <a:solidFill>
                  <a:schemeClr val="tx2">
                    <a:lumMod val="60000"/>
                    <a:lumOff val="40000"/>
                  </a:schemeClr>
                </a:solidFill>
              </a:rPr>
              <a:t>】</a:t>
            </a:r>
          </a:p>
          <a:p>
            <a:pPr marL="0" indent="0">
              <a:buNone/>
            </a:pPr>
            <a:r>
              <a:rPr lang="en-US" altLang="zh-TW" sz="2400" dirty="0"/>
              <a:t>【</a:t>
            </a:r>
            <a:r>
              <a:rPr lang="zh-TW" altLang="zh-TW" sz="2400" dirty="0"/>
              <a:t>撒菱</a:t>
            </a:r>
            <a:r>
              <a:rPr lang="en-US" altLang="zh-TW" sz="2400" dirty="0"/>
              <a:t>】</a:t>
            </a:r>
          </a:p>
          <a:p>
            <a:pPr marL="0" indent="0">
              <a:buNone/>
            </a:pPr>
            <a:r>
              <a:rPr lang="en-US" altLang="zh-TW" sz="2400" dirty="0"/>
              <a:t>【</a:t>
            </a:r>
            <a:r>
              <a:rPr lang="zh-TW" altLang="zh-TW" sz="2400" dirty="0"/>
              <a:t>忍刀</a:t>
            </a:r>
            <a:r>
              <a:rPr lang="en-US" altLang="zh-TW" sz="2400" dirty="0"/>
              <a:t>】</a:t>
            </a:r>
          </a:p>
          <a:p>
            <a:pPr marL="0" indent="0">
              <a:buNone/>
            </a:pPr>
            <a:r>
              <a:rPr lang="en-US" altLang="zh-TW" sz="2400" dirty="0"/>
              <a:t>【</a:t>
            </a:r>
            <a:r>
              <a:rPr lang="zh-TW" altLang="zh-TW" sz="2400" dirty="0"/>
              <a:t>吹矢</a:t>
            </a:r>
            <a:r>
              <a:rPr lang="en-US" altLang="zh-TW" sz="2400" dirty="0"/>
              <a:t>】</a:t>
            </a:r>
          </a:p>
          <a:p>
            <a:pPr marL="0" indent="0">
              <a:buNone/>
            </a:pPr>
            <a:r>
              <a:rPr lang="en-US" altLang="zh-TW" sz="2400" dirty="0"/>
              <a:t>【</a:t>
            </a:r>
            <a:r>
              <a:rPr lang="zh-TW" altLang="zh-TW" sz="2400" dirty="0"/>
              <a:t>忍杖</a:t>
            </a:r>
            <a:r>
              <a:rPr lang="en-US" altLang="zh-TW" sz="2400" dirty="0"/>
              <a:t>】</a:t>
            </a:r>
          </a:p>
          <a:p>
            <a:pPr marL="0" indent="0">
              <a:buNone/>
            </a:pPr>
            <a:r>
              <a:rPr lang="en-US" altLang="zh-TW" sz="2400" dirty="0"/>
              <a:t>【</a:t>
            </a:r>
            <a:r>
              <a:rPr lang="zh-TW" altLang="zh-TW" sz="2400" dirty="0"/>
              <a:t>手甲鉤</a:t>
            </a:r>
            <a:r>
              <a:rPr lang="en-US" altLang="zh-TW" sz="2400" dirty="0"/>
              <a:t>】</a:t>
            </a:r>
          </a:p>
          <a:p>
            <a:pPr marL="0" indent="0">
              <a:buNone/>
            </a:pPr>
            <a:r>
              <a:rPr lang="en-US" altLang="zh-TW" sz="2400" dirty="0"/>
              <a:t>【</a:t>
            </a:r>
            <a:r>
              <a:rPr lang="zh-TW" altLang="zh-TW" sz="2400" dirty="0"/>
              <a:t>水蜘蛛</a:t>
            </a:r>
            <a:r>
              <a:rPr lang="en-US" altLang="zh-TW" sz="2400" dirty="0"/>
              <a:t>】</a:t>
            </a:r>
          </a:p>
        </p:txBody>
      </p:sp>
    </p:spTree>
    <p:extLst>
      <p:ext uri="{BB962C8B-B14F-4D97-AF65-F5344CB8AC3E}">
        <p14:creationId xmlns:p14="http://schemas.microsoft.com/office/powerpoint/2010/main" val="3400130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a:latin typeface="標楷體" pitchFamily="65" charset="-120"/>
                <a:ea typeface="標楷體" pitchFamily="65" charset="-120"/>
              </a:rPr>
              <a:t>武器</a:t>
            </a:r>
          </a:p>
        </p:txBody>
      </p:sp>
      <p:sp>
        <p:nvSpPr>
          <p:cNvPr id="3" name="內容版面配置區 2"/>
          <p:cNvSpPr>
            <a:spLocks noGrp="1"/>
          </p:cNvSpPr>
          <p:nvPr>
            <p:ph idx="1"/>
          </p:nvPr>
        </p:nvSpPr>
        <p:spPr/>
        <p:txBody>
          <a:bodyPr>
            <a:normAutofit/>
          </a:bodyPr>
          <a:lstStyle/>
          <a:p>
            <a:pPr marL="0" indent="0">
              <a:buNone/>
            </a:pPr>
            <a:r>
              <a:rPr lang="en-US" altLang="zh-TW" sz="2400" dirty="0"/>
              <a:t>【</a:t>
            </a:r>
            <a:r>
              <a:rPr lang="zh-TW" altLang="zh-TW" sz="2400" dirty="0"/>
              <a:t>手</a:t>
            </a:r>
            <a:r>
              <a:rPr lang="zh-TW" altLang="zh-TW" sz="2400" dirty="0" smtClean="0"/>
              <a:t>裏劍</a:t>
            </a:r>
            <a:r>
              <a:rPr lang="en-US" altLang="zh-TW" sz="2400" dirty="0" smtClean="0"/>
              <a:t>】</a:t>
            </a:r>
          </a:p>
          <a:p>
            <a:pPr marL="0" indent="0">
              <a:buNone/>
            </a:pPr>
            <a:r>
              <a:rPr lang="zh-TW" altLang="zh-TW" sz="2400" dirty="0" smtClean="0"/>
              <a:t>飛鏢</a:t>
            </a:r>
            <a:r>
              <a:rPr lang="zh-TW" altLang="zh-TW" sz="2400" dirty="0"/>
              <a:t>，刀尖塗有</a:t>
            </a:r>
            <a:r>
              <a:rPr lang="zh-TW" altLang="zh-TW" sz="2400" dirty="0" smtClean="0"/>
              <a:t>劇毒</a:t>
            </a:r>
            <a:r>
              <a:rPr lang="zh-TW" altLang="en-US" sz="2400" dirty="0" smtClean="0"/>
              <a:t>，依形狀有很多種：十字、卍字</a:t>
            </a:r>
            <a:r>
              <a:rPr lang="en-US" altLang="zh-TW" sz="2400" dirty="0" smtClean="0"/>
              <a:t>….</a:t>
            </a:r>
            <a:r>
              <a:rPr lang="zh-TW" altLang="en-US" sz="2400" dirty="0" smtClean="0"/>
              <a:t>等，包含苦無</a:t>
            </a:r>
            <a:r>
              <a:rPr lang="zh-TW" altLang="zh-TW" sz="2400" dirty="0" smtClean="0"/>
              <a:t>。</a:t>
            </a:r>
            <a:endParaRPr lang="en-US" altLang="zh-TW" sz="2400" dirty="0">
              <a:solidFill>
                <a:schemeClr val="tx2">
                  <a:lumMod val="60000"/>
                  <a:lumOff val="40000"/>
                </a:schemeClr>
              </a:solidFill>
            </a:endParaRPr>
          </a:p>
        </p:txBody>
      </p:sp>
      <p:pic>
        <p:nvPicPr>
          <p:cNvPr id="7170" name="Picture 2" descr="C:\Users\ragexe\Desktop\Mine\忍者\手里劍.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264" y="2636912"/>
            <a:ext cx="216217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ragexe\Desktop\Mine\忍者\手裡劍(裝飾用).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127128"/>
            <a:ext cx="4967137" cy="373087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ragexe\Desktop\Mine\忍者\苦無.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2264" y="4792434"/>
            <a:ext cx="3517071" cy="216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918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a:latin typeface="標楷體" pitchFamily="65" charset="-120"/>
                <a:ea typeface="標楷體" pitchFamily="65" charset="-120"/>
              </a:rPr>
              <a:t>武器</a:t>
            </a:r>
          </a:p>
        </p:txBody>
      </p:sp>
      <p:sp>
        <p:nvSpPr>
          <p:cNvPr id="3" name="內容版面配置區 2"/>
          <p:cNvSpPr>
            <a:spLocks noGrp="1"/>
          </p:cNvSpPr>
          <p:nvPr>
            <p:ph idx="1"/>
          </p:nvPr>
        </p:nvSpPr>
        <p:spPr/>
        <p:txBody>
          <a:bodyPr>
            <a:normAutofit/>
          </a:bodyPr>
          <a:lstStyle/>
          <a:p>
            <a:pPr marL="0" indent="0">
              <a:buNone/>
            </a:pPr>
            <a:r>
              <a:rPr lang="en-US" altLang="zh-TW" sz="2400" dirty="0"/>
              <a:t>【</a:t>
            </a:r>
            <a:r>
              <a:rPr lang="zh-TW" altLang="zh-TW" sz="2400" dirty="0"/>
              <a:t>手裏劍</a:t>
            </a:r>
            <a:r>
              <a:rPr lang="en-US" altLang="zh-TW" sz="2400" dirty="0"/>
              <a:t>】</a:t>
            </a:r>
          </a:p>
          <a:p>
            <a:pPr marL="0" indent="0">
              <a:buNone/>
            </a:pPr>
            <a:r>
              <a:rPr lang="en-US" altLang="zh-TW" sz="2400" dirty="0">
                <a:solidFill>
                  <a:schemeClr val="tx2">
                    <a:lumMod val="60000"/>
                    <a:lumOff val="40000"/>
                  </a:schemeClr>
                </a:solidFill>
              </a:rPr>
              <a:t>【</a:t>
            </a:r>
            <a:r>
              <a:rPr lang="zh-TW" altLang="zh-TW" sz="2400" dirty="0">
                <a:solidFill>
                  <a:schemeClr val="tx2">
                    <a:lumMod val="60000"/>
                    <a:lumOff val="40000"/>
                  </a:schemeClr>
                </a:solidFill>
              </a:rPr>
              <a:t>撒菱</a:t>
            </a:r>
            <a:r>
              <a:rPr lang="en-US" altLang="zh-TW" sz="2400" dirty="0">
                <a:solidFill>
                  <a:schemeClr val="tx2">
                    <a:lumMod val="60000"/>
                    <a:lumOff val="40000"/>
                  </a:schemeClr>
                </a:solidFill>
              </a:rPr>
              <a:t>】</a:t>
            </a:r>
          </a:p>
          <a:p>
            <a:pPr marL="0" indent="0">
              <a:buNone/>
            </a:pPr>
            <a:r>
              <a:rPr lang="en-US" altLang="zh-TW" sz="2400" dirty="0"/>
              <a:t>【</a:t>
            </a:r>
            <a:r>
              <a:rPr lang="zh-TW" altLang="zh-TW" sz="2400" dirty="0"/>
              <a:t>忍刀</a:t>
            </a:r>
            <a:r>
              <a:rPr lang="en-US" altLang="zh-TW" sz="2400" dirty="0"/>
              <a:t>】</a:t>
            </a:r>
          </a:p>
          <a:p>
            <a:pPr marL="0" indent="0">
              <a:buNone/>
            </a:pPr>
            <a:r>
              <a:rPr lang="en-US" altLang="zh-TW" sz="2400" dirty="0"/>
              <a:t>【</a:t>
            </a:r>
            <a:r>
              <a:rPr lang="zh-TW" altLang="zh-TW" sz="2400" dirty="0"/>
              <a:t>吹矢</a:t>
            </a:r>
            <a:r>
              <a:rPr lang="en-US" altLang="zh-TW" sz="2400" dirty="0"/>
              <a:t>】</a:t>
            </a:r>
          </a:p>
          <a:p>
            <a:pPr marL="0" indent="0">
              <a:buNone/>
            </a:pPr>
            <a:r>
              <a:rPr lang="en-US" altLang="zh-TW" sz="2400" dirty="0"/>
              <a:t>【</a:t>
            </a:r>
            <a:r>
              <a:rPr lang="zh-TW" altLang="zh-TW" sz="2400" dirty="0"/>
              <a:t>忍杖</a:t>
            </a:r>
            <a:r>
              <a:rPr lang="en-US" altLang="zh-TW" sz="2400" dirty="0"/>
              <a:t>】</a:t>
            </a:r>
          </a:p>
          <a:p>
            <a:pPr marL="0" indent="0">
              <a:buNone/>
            </a:pPr>
            <a:r>
              <a:rPr lang="en-US" altLang="zh-TW" sz="2400" dirty="0"/>
              <a:t>【</a:t>
            </a:r>
            <a:r>
              <a:rPr lang="zh-TW" altLang="zh-TW" sz="2400" dirty="0"/>
              <a:t>手甲鉤</a:t>
            </a:r>
            <a:r>
              <a:rPr lang="en-US" altLang="zh-TW" sz="2400" dirty="0"/>
              <a:t>】</a:t>
            </a:r>
          </a:p>
          <a:p>
            <a:pPr marL="0" indent="0">
              <a:buNone/>
            </a:pPr>
            <a:r>
              <a:rPr lang="en-US" altLang="zh-TW" sz="2400" dirty="0"/>
              <a:t>【</a:t>
            </a:r>
            <a:r>
              <a:rPr lang="zh-TW" altLang="zh-TW" sz="2400" dirty="0"/>
              <a:t>水蜘蛛</a:t>
            </a:r>
            <a:r>
              <a:rPr lang="en-US" altLang="zh-TW" sz="2400" dirty="0"/>
              <a:t>】</a:t>
            </a:r>
          </a:p>
        </p:txBody>
      </p:sp>
    </p:spTree>
    <p:extLst>
      <p:ext uri="{BB962C8B-B14F-4D97-AF65-F5344CB8AC3E}">
        <p14:creationId xmlns:p14="http://schemas.microsoft.com/office/powerpoint/2010/main" val="930980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a:latin typeface="標楷體" pitchFamily="65" charset="-120"/>
                <a:ea typeface="標楷體" pitchFamily="65" charset="-120"/>
              </a:rPr>
              <a:t>武器</a:t>
            </a:r>
          </a:p>
        </p:txBody>
      </p:sp>
      <p:sp>
        <p:nvSpPr>
          <p:cNvPr id="3" name="內容版面配置區 2"/>
          <p:cNvSpPr>
            <a:spLocks noGrp="1"/>
          </p:cNvSpPr>
          <p:nvPr>
            <p:ph idx="1"/>
          </p:nvPr>
        </p:nvSpPr>
        <p:spPr/>
        <p:txBody>
          <a:bodyPr>
            <a:normAutofit/>
          </a:bodyPr>
          <a:lstStyle/>
          <a:p>
            <a:pPr marL="0" indent="0">
              <a:buNone/>
            </a:pPr>
            <a:r>
              <a:rPr lang="en-US" altLang="zh-TW" sz="2400" dirty="0" smtClean="0"/>
              <a:t>【</a:t>
            </a:r>
            <a:r>
              <a:rPr lang="zh-TW" altLang="zh-TW" sz="2400" dirty="0"/>
              <a:t>撒菱</a:t>
            </a:r>
            <a:r>
              <a:rPr lang="en-US" altLang="zh-TW" sz="2400" dirty="0" smtClean="0"/>
              <a:t>】</a:t>
            </a:r>
          </a:p>
          <a:p>
            <a:pPr marL="0" indent="0">
              <a:buNone/>
            </a:pPr>
            <a:r>
              <a:rPr lang="zh-TW" altLang="zh-TW" sz="2400" dirty="0" smtClean="0"/>
              <a:t>逃走</a:t>
            </a:r>
            <a:r>
              <a:rPr lang="zh-TW" altLang="zh-TW" sz="2400" dirty="0"/>
              <a:t>時撒在身後的一種菱形武器；凡是凹凸不平，能夠刺傷雙足的東西，例如天然石頭、乾燥果實、鐵器等，都可以拿來代用。</a:t>
            </a:r>
            <a:endParaRPr lang="en-US" altLang="zh-TW" sz="2400" dirty="0">
              <a:solidFill>
                <a:schemeClr val="tx2">
                  <a:lumMod val="60000"/>
                  <a:lumOff val="40000"/>
                </a:schemeClr>
              </a:solidFill>
            </a:endParaRPr>
          </a:p>
        </p:txBody>
      </p:sp>
      <p:pic>
        <p:nvPicPr>
          <p:cNvPr id="8194" name="Picture 2" descr="C:\Users\ragexe\Desktop\Mine\忍者\撒玲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0" y="3282838"/>
            <a:ext cx="4707384" cy="353053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ragexe\Desktop\Mine\忍者\撒玲_files\300000928390129860315894447_9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262" y="3244552"/>
            <a:ext cx="428625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982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忍者規範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五道</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zh-TW" sz="2400" dirty="0"/>
              <a:t>武功在忍術中只是一小部分，成功的忍者要善於將自己和外界環境合二為一，動靜結合地完成任務。所以他們講究通過食、香、藥、氣、體這忍者五道來完成日常的修行和鍛煉。</a:t>
            </a:r>
            <a:r>
              <a:rPr lang="en-US" altLang="zh-TW" sz="2400" dirty="0"/>
              <a:t/>
            </a:r>
            <a:br>
              <a:rPr lang="en-US" altLang="zh-TW" sz="2400" dirty="0"/>
            </a:br>
            <a:endParaRPr lang="zh-TW" altLang="en-US" sz="2800" b="1" dirty="0"/>
          </a:p>
        </p:txBody>
      </p:sp>
    </p:spTree>
    <p:extLst>
      <p:ext uri="{BB962C8B-B14F-4D97-AF65-F5344CB8AC3E}">
        <p14:creationId xmlns:p14="http://schemas.microsoft.com/office/powerpoint/2010/main" val="2359144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a:latin typeface="標楷體" pitchFamily="65" charset="-120"/>
                <a:ea typeface="標楷體" pitchFamily="65" charset="-120"/>
              </a:rPr>
              <a:t>武器</a:t>
            </a:r>
          </a:p>
        </p:txBody>
      </p:sp>
      <p:sp>
        <p:nvSpPr>
          <p:cNvPr id="3" name="內容版面配置區 2"/>
          <p:cNvSpPr>
            <a:spLocks noGrp="1"/>
          </p:cNvSpPr>
          <p:nvPr>
            <p:ph idx="1"/>
          </p:nvPr>
        </p:nvSpPr>
        <p:spPr/>
        <p:txBody>
          <a:bodyPr>
            <a:normAutofit/>
          </a:bodyPr>
          <a:lstStyle/>
          <a:p>
            <a:pPr marL="0" indent="0">
              <a:buNone/>
            </a:pPr>
            <a:r>
              <a:rPr lang="en-US" altLang="zh-TW" sz="2400" dirty="0"/>
              <a:t>【</a:t>
            </a:r>
            <a:r>
              <a:rPr lang="zh-TW" altLang="zh-TW" sz="2400" dirty="0"/>
              <a:t>手裏劍</a:t>
            </a:r>
            <a:r>
              <a:rPr lang="en-US" altLang="zh-TW" sz="2400" dirty="0"/>
              <a:t>】</a:t>
            </a:r>
          </a:p>
          <a:p>
            <a:pPr marL="0" indent="0">
              <a:buNone/>
            </a:pPr>
            <a:r>
              <a:rPr lang="en-US" altLang="zh-TW" sz="2400" dirty="0"/>
              <a:t>【</a:t>
            </a:r>
            <a:r>
              <a:rPr lang="zh-TW" altLang="zh-TW" sz="2400" dirty="0"/>
              <a:t>撒菱</a:t>
            </a:r>
            <a:r>
              <a:rPr lang="en-US" altLang="zh-TW" sz="2400" dirty="0"/>
              <a:t>】</a:t>
            </a:r>
          </a:p>
          <a:p>
            <a:pPr marL="0" indent="0">
              <a:buNone/>
            </a:pPr>
            <a:r>
              <a:rPr lang="en-US" altLang="zh-TW" sz="2400" dirty="0">
                <a:solidFill>
                  <a:schemeClr val="tx2">
                    <a:lumMod val="60000"/>
                    <a:lumOff val="40000"/>
                  </a:schemeClr>
                </a:solidFill>
              </a:rPr>
              <a:t>【</a:t>
            </a:r>
            <a:r>
              <a:rPr lang="zh-TW" altLang="zh-TW" sz="2400" dirty="0">
                <a:solidFill>
                  <a:schemeClr val="tx2">
                    <a:lumMod val="60000"/>
                    <a:lumOff val="40000"/>
                  </a:schemeClr>
                </a:solidFill>
              </a:rPr>
              <a:t>忍刀</a:t>
            </a:r>
            <a:r>
              <a:rPr lang="en-US" altLang="zh-TW" sz="2400" dirty="0">
                <a:solidFill>
                  <a:schemeClr val="tx2">
                    <a:lumMod val="60000"/>
                    <a:lumOff val="40000"/>
                  </a:schemeClr>
                </a:solidFill>
              </a:rPr>
              <a:t>】</a:t>
            </a:r>
          </a:p>
          <a:p>
            <a:pPr marL="0" indent="0">
              <a:buNone/>
            </a:pPr>
            <a:r>
              <a:rPr lang="en-US" altLang="zh-TW" sz="2400" dirty="0"/>
              <a:t>【</a:t>
            </a:r>
            <a:r>
              <a:rPr lang="zh-TW" altLang="zh-TW" sz="2400" dirty="0"/>
              <a:t>吹矢</a:t>
            </a:r>
            <a:r>
              <a:rPr lang="en-US" altLang="zh-TW" sz="2400" dirty="0"/>
              <a:t>】</a:t>
            </a:r>
          </a:p>
          <a:p>
            <a:pPr marL="0" indent="0">
              <a:buNone/>
            </a:pPr>
            <a:r>
              <a:rPr lang="en-US" altLang="zh-TW" sz="2400" dirty="0"/>
              <a:t>【</a:t>
            </a:r>
            <a:r>
              <a:rPr lang="zh-TW" altLang="zh-TW" sz="2400" dirty="0"/>
              <a:t>忍杖</a:t>
            </a:r>
            <a:r>
              <a:rPr lang="en-US" altLang="zh-TW" sz="2400" dirty="0"/>
              <a:t>】</a:t>
            </a:r>
          </a:p>
          <a:p>
            <a:pPr marL="0" indent="0">
              <a:buNone/>
            </a:pPr>
            <a:r>
              <a:rPr lang="en-US" altLang="zh-TW" sz="2400" dirty="0"/>
              <a:t>【</a:t>
            </a:r>
            <a:r>
              <a:rPr lang="zh-TW" altLang="zh-TW" sz="2400" dirty="0"/>
              <a:t>手甲鉤</a:t>
            </a:r>
            <a:r>
              <a:rPr lang="en-US" altLang="zh-TW" sz="2400" dirty="0"/>
              <a:t>】</a:t>
            </a:r>
          </a:p>
          <a:p>
            <a:pPr marL="0" indent="0">
              <a:buNone/>
            </a:pPr>
            <a:r>
              <a:rPr lang="en-US" altLang="zh-TW" sz="2400" dirty="0"/>
              <a:t>【</a:t>
            </a:r>
            <a:r>
              <a:rPr lang="zh-TW" altLang="zh-TW" sz="2400" dirty="0"/>
              <a:t>水蜘蛛</a:t>
            </a:r>
            <a:r>
              <a:rPr lang="en-US" altLang="zh-TW" sz="2400" dirty="0"/>
              <a:t>】</a:t>
            </a:r>
          </a:p>
        </p:txBody>
      </p:sp>
    </p:spTree>
    <p:extLst>
      <p:ext uri="{BB962C8B-B14F-4D97-AF65-F5344CB8AC3E}">
        <p14:creationId xmlns:p14="http://schemas.microsoft.com/office/powerpoint/2010/main" val="3491482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a:latin typeface="標楷體" pitchFamily="65" charset="-120"/>
                <a:ea typeface="標楷體" pitchFamily="65" charset="-120"/>
              </a:rPr>
              <a:t>武器</a:t>
            </a:r>
          </a:p>
        </p:txBody>
      </p:sp>
      <p:sp>
        <p:nvSpPr>
          <p:cNvPr id="3" name="內容版面配置區 2"/>
          <p:cNvSpPr>
            <a:spLocks noGrp="1"/>
          </p:cNvSpPr>
          <p:nvPr>
            <p:ph idx="1"/>
          </p:nvPr>
        </p:nvSpPr>
        <p:spPr/>
        <p:txBody>
          <a:bodyPr>
            <a:normAutofit/>
          </a:bodyPr>
          <a:lstStyle/>
          <a:p>
            <a:pPr marL="0" indent="0">
              <a:buNone/>
            </a:pPr>
            <a:r>
              <a:rPr lang="en-US" altLang="zh-TW" sz="2400" dirty="0" smtClean="0"/>
              <a:t>【</a:t>
            </a:r>
            <a:r>
              <a:rPr lang="zh-TW" altLang="zh-TW" sz="2400" dirty="0"/>
              <a:t>忍刀</a:t>
            </a:r>
            <a:r>
              <a:rPr lang="en-US" altLang="zh-TW" sz="2400" dirty="0" smtClean="0"/>
              <a:t>】</a:t>
            </a:r>
          </a:p>
          <a:p>
            <a:pPr marL="0" indent="0">
              <a:buNone/>
            </a:pPr>
            <a:r>
              <a:rPr lang="zh-TW" altLang="zh-TW" sz="2400" dirty="0"/>
              <a:t>附有一條長約三 公尺的繩子，翻越城牆時，可以當踏腳工具，再利用繩子收回；刀鞘，臨危時可以當潛在水中的通氣管。</a:t>
            </a:r>
            <a:endParaRPr lang="en-US" altLang="zh-TW" sz="2400" dirty="0">
              <a:solidFill>
                <a:schemeClr val="tx2">
                  <a:lumMod val="60000"/>
                  <a:lumOff val="40000"/>
                </a:schemeClr>
              </a:solidFill>
            </a:endParaRPr>
          </a:p>
        </p:txBody>
      </p:sp>
      <p:pic>
        <p:nvPicPr>
          <p:cNvPr id="9218" name="Picture 2" descr="C:\Users\ragexe\Desktop\Mine\忍者\刀.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031231"/>
            <a:ext cx="3544163" cy="3841056"/>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ragexe\Desktop\Mine\忍者\刀鞘.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2641" y="3068960"/>
            <a:ext cx="3791727" cy="3809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893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a:latin typeface="標楷體" pitchFamily="65" charset="-120"/>
                <a:ea typeface="標楷體" pitchFamily="65" charset="-120"/>
              </a:rPr>
              <a:t>武器</a:t>
            </a:r>
          </a:p>
        </p:txBody>
      </p:sp>
      <p:sp>
        <p:nvSpPr>
          <p:cNvPr id="3" name="內容版面配置區 2"/>
          <p:cNvSpPr>
            <a:spLocks noGrp="1"/>
          </p:cNvSpPr>
          <p:nvPr>
            <p:ph idx="1"/>
          </p:nvPr>
        </p:nvSpPr>
        <p:spPr/>
        <p:txBody>
          <a:bodyPr>
            <a:normAutofit/>
          </a:bodyPr>
          <a:lstStyle/>
          <a:p>
            <a:pPr marL="0" indent="0">
              <a:buNone/>
            </a:pPr>
            <a:r>
              <a:rPr lang="en-US" altLang="zh-TW" sz="2400" dirty="0"/>
              <a:t>【</a:t>
            </a:r>
            <a:r>
              <a:rPr lang="zh-TW" altLang="zh-TW" sz="2400" dirty="0"/>
              <a:t>手裏劍</a:t>
            </a:r>
            <a:r>
              <a:rPr lang="en-US" altLang="zh-TW" sz="2400" dirty="0"/>
              <a:t>】</a:t>
            </a:r>
          </a:p>
          <a:p>
            <a:pPr marL="0" indent="0">
              <a:buNone/>
            </a:pPr>
            <a:r>
              <a:rPr lang="en-US" altLang="zh-TW" sz="2400" dirty="0"/>
              <a:t>【</a:t>
            </a:r>
            <a:r>
              <a:rPr lang="zh-TW" altLang="zh-TW" sz="2400" dirty="0"/>
              <a:t>撒菱</a:t>
            </a:r>
            <a:r>
              <a:rPr lang="en-US" altLang="zh-TW" sz="2400" dirty="0"/>
              <a:t>】</a:t>
            </a:r>
          </a:p>
          <a:p>
            <a:pPr marL="0" indent="0">
              <a:buNone/>
            </a:pPr>
            <a:r>
              <a:rPr lang="en-US" altLang="zh-TW" sz="2400" dirty="0"/>
              <a:t>【</a:t>
            </a:r>
            <a:r>
              <a:rPr lang="zh-TW" altLang="zh-TW" sz="2400" dirty="0"/>
              <a:t>忍刀</a:t>
            </a:r>
            <a:r>
              <a:rPr lang="en-US" altLang="zh-TW" sz="2400" dirty="0"/>
              <a:t>】</a:t>
            </a:r>
          </a:p>
          <a:p>
            <a:pPr marL="0" indent="0">
              <a:buNone/>
            </a:pPr>
            <a:r>
              <a:rPr lang="en-US" altLang="zh-TW" sz="2400" dirty="0">
                <a:solidFill>
                  <a:schemeClr val="tx2">
                    <a:lumMod val="60000"/>
                    <a:lumOff val="40000"/>
                  </a:schemeClr>
                </a:solidFill>
              </a:rPr>
              <a:t>【</a:t>
            </a:r>
            <a:r>
              <a:rPr lang="zh-TW" altLang="zh-TW" sz="2400" dirty="0">
                <a:solidFill>
                  <a:schemeClr val="tx2">
                    <a:lumMod val="60000"/>
                    <a:lumOff val="40000"/>
                  </a:schemeClr>
                </a:solidFill>
              </a:rPr>
              <a:t>吹矢</a:t>
            </a:r>
            <a:r>
              <a:rPr lang="en-US" altLang="zh-TW" sz="2400" dirty="0">
                <a:solidFill>
                  <a:schemeClr val="tx2">
                    <a:lumMod val="60000"/>
                    <a:lumOff val="40000"/>
                  </a:schemeClr>
                </a:solidFill>
              </a:rPr>
              <a:t>】</a:t>
            </a:r>
          </a:p>
          <a:p>
            <a:pPr marL="0" indent="0">
              <a:buNone/>
            </a:pPr>
            <a:r>
              <a:rPr lang="en-US" altLang="zh-TW" sz="2400" dirty="0"/>
              <a:t>【</a:t>
            </a:r>
            <a:r>
              <a:rPr lang="zh-TW" altLang="zh-TW" sz="2400" dirty="0"/>
              <a:t>忍杖</a:t>
            </a:r>
            <a:r>
              <a:rPr lang="en-US" altLang="zh-TW" sz="2400" dirty="0"/>
              <a:t>】</a:t>
            </a:r>
          </a:p>
          <a:p>
            <a:pPr marL="0" indent="0">
              <a:buNone/>
            </a:pPr>
            <a:r>
              <a:rPr lang="en-US" altLang="zh-TW" sz="2400" dirty="0"/>
              <a:t>【</a:t>
            </a:r>
            <a:r>
              <a:rPr lang="zh-TW" altLang="zh-TW" sz="2400" dirty="0"/>
              <a:t>手甲鉤</a:t>
            </a:r>
            <a:r>
              <a:rPr lang="en-US" altLang="zh-TW" sz="2400" dirty="0"/>
              <a:t>】</a:t>
            </a:r>
          </a:p>
          <a:p>
            <a:pPr marL="0" indent="0">
              <a:buNone/>
            </a:pPr>
            <a:r>
              <a:rPr lang="en-US" altLang="zh-TW" sz="2400" dirty="0"/>
              <a:t>【</a:t>
            </a:r>
            <a:r>
              <a:rPr lang="zh-TW" altLang="zh-TW" sz="2400" dirty="0"/>
              <a:t>水蜘蛛</a:t>
            </a:r>
            <a:r>
              <a:rPr lang="en-US" altLang="zh-TW" sz="2400" dirty="0"/>
              <a:t>】</a:t>
            </a:r>
          </a:p>
        </p:txBody>
      </p:sp>
    </p:spTree>
    <p:extLst>
      <p:ext uri="{BB962C8B-B14F-4D97-AF65-F5344CB8AC3E}">
        <p14:creationId xmlns:p14="http://schemas.microsoft.com/office/powerpoint/2010/main" val="607935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a:latin typeface="標楷體" pitchFamily="65" charset="-120"/>
                <a:ea typeface="標楷體" pitchFamily="65" charset="-120"/>
              </a:rPr>
              <a:t>武器</a:t>
            </a:r>
          </a:p>
        </p:txBody>
      </p:sp>
      <p:sp>
        <p:nvSpPr>
          <p:cNvPr id="3" name="內容版面配置區 2"/>
          <p:cNvSpPr>
            <a:spLocks noGrp="1"/>
          </p:cNvSpPr>
          <p:nvPr>
            <p:ph idx="1"/>
          </p:nvPr>
        </p:nvSpPr>
        <p:spPr/>
        <p:txBody>
          <a:bodyPr>
            <a:normAutofit/>
          </a:bodyPr>
          <a:lstStyle/>
          <a:p>
            <a:pPr marL="0" indent="0">
              <a:buNone/>
            </a:pPr>
            <a:r>
              <a:rPr lang="en-US" altLang="zh-TW" sz="2400" dirty="0" smtClean="0"/>
              <a:t>【</a:t>
            </a:r>
            <a:r>
              <a:rPr lang="zh-TW" altLang="en-US" sz="2400" dirty="0"/>
              <a:t>吹矢</a:t>
            </a:r>
            <a:r>
              <a:rPr lang="en-US" altLang="zh-TW" sz="2400" dirty="0" smtClean="0"/>
              <a:t>】</a:t>
            </a:r>
          </a:p>
          <a:p>
            <a:pPr marL="0" indent="0">
              <a:buNone/>
            </a:pPr>
            <a:r>
              <a:rPr lang="zh-TW" altLang="zh-TW" sz="2400" dirty="0"/>
              <a:t>則是毒針，通常藏在笛子內；有時候旅途中</a:t>
            </a:r>
            <a:r>
              <a:rPr lang="zh-TW" altLang="zh-TW" sz="2400" dirty="0" smtClean="0"/>
              <a:t>必需扮裝</a:t>
            </a:r>
            <a:r>
              <a:rPr lang="zh-TW" altLang="zh-TW" sz="2400" dirty="0"/>
              <a:t>成藝人，因此，忍者除了必須學吹矢手法，還得練習吹笛技術。</a:t>
            </a:r>
            <a:endParaRPr lang="en-US" altLang="zh-TW" sz="2400" dirty="0">
              <a:solidFill>
                <a:schemeClr val="tx2">
                  <a:lumMod val="60000"/>
                  <a:lumOff val="40000"/>
                </a:schemeClr>
              </a:solidFill>
            </a:endParaRPr>
          </a:p>
        </p:txBody>
      </p:sp>
      <p:pic>
        <p:nvPicPr>
          <p:cNvPr id="10242" name="Picture 2" descr="C:\Users\ragexe\Desktop\Mine\忍者\吹矢.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861048"/>
            <a:ext cx="3960440" cy="262786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ragexe\Desktop\Mine\忍者\撒菱.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137" y="3861048"/>
            <a:ext cx="2358496" cy="21895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ragexe\Desktop\Mine\忍者\提摩.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7235" y="3833542"/>
            <a:ext cx="2366765" cy="2544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855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a:latin typeface="標楷體" pitchFamily="65" charset="-120"/>
                <a:ea typeface="標楷體" pitchFamily="65" charset="-120"/>
              </a:rPr>
              <a:t>武器</a:t>
            </a:r>
          </a:p>
        </p:txBody>
      </p:sp>
      <p:sp>
        <p:nvSpPr>
          <p:cNvPr id="3" name="內容版面配置區 2"/>
          <p:cNvSpPr>
            <a:spLocks noGrp="1"/>
          </p:cNvSpPr>
          <p:nvPr>
            <p:ph idx="1"/>
          </p:nvPr>
        </p:nvSpPr>
        <p:spPr/>
        <p:txBody>
          <a:bodyPr>
            <a:normAutofit/>
          </a:bodyPr>
          <a:lstStyle/>
          <a:p>
            <a:pPr marL="0" indent="0">
              <a:buNone/>
            </a:pPr>
            <a:r>
              <a:rPr lang="en-US" altLang="zh-TW" sz="2400" dirty="0"/>
              <a:t>【</a:t>
            </a:r>
            <a:r>
              <a:rPr lang="zh-TW" altLang="zh-TW" sz="2400" dirty="0"/>
              <a:t>手裏劍</a:t>
            </a:r>
            <a:r>
              <a:rPr lang="en-US" altLang="zh-TW" sz="2400" dirty="0"/>
              <a:t>】</a:t>
            </a:r>
          </a:p>
          <a:p>
            <a:pPr marL="0" indent="0">
              <a:buNone/>
            </a:pPr>
            <a:r>
              <a:rPr lang="en-US" altLang="zh-TW" sz="2400" dirty="0"/>
              <a:t>【</a:t>
            </a:r>
            <a:r>
              <a:rPr lang="zh-TW" altLang="zh-TW" sz="2400" dirty="0"/>
              <a:t>撒菱</a:t>
            </a:r>
            <a:r>
              <a:rPr lang="en-US" altLang="zh-TW" sz="2400" dirty="0"/>
              <a:t>】</a:t>
            </a:r>
          </a:p>
          <a:p>
            <a:pPr marL="0" indent="0">
              <a:buNone/>
            </a:pPr>
            <a:r>
              <a:rPr lang="en-US" altLang="zh-TW" sz="2400" dirty="0"/>
              <a:t>【</a:t>
            </a:r>
            <a:r>
              <a:rPr lang="zh-TW" altLang="zh-TW" sz="2400" dirty="0"/>
              <a:t>忍刀</a:t>
            </a:r>
            <a:r>
              <a:rPr lang="en-US" altLang="zh-TW" sz="2400" dirty="0"/>
              <a:t>】</a:t>
            </a:r>
          </a:p>
          <a:p>
            <a:pPr marL="0" indent="0">
              <a:buNone/>
            </a:pPr>
            <a:r>
              <a:rPr lang="en-US" altLang="zh-TW" sz="2400" dirty="0"/>
              <a:t>【</a:t>
            </a:r>
            <a:r>
              <a:rPr lang="zh-TW" altLang="zh-TW" sz="2400" dirty="0"/>
              <a:t>吹矢</a:t>
            </a:r>
            <a:r>
              <a:rPr lang="en-US" altLang="zh-TW" sz="2400" dirty="0"/>
              <a:t>】</a:t>
            </a:r>
          </a:p>
          <a:p>
            <a:pPr marL="0" indent="0">
              <a:buNone/>
            </a:pPr>
            <a:r>
              <a:rPr lang="en-US" altLang="zh-TW" sz="2400" dirty="0">
                <a:solidFill>
                  <a:schemeClr val="tx2">
                    <a:lumMod val="60000"/>
                    <a:lumOff val="40000"/>
                  </a:schemeClr>
                </a:solidFill>
              </a:rPr>
              <a:t>【</a:t>
            </a:r>
            <a:r>
              <a:rPr lang="zh-TW" altLang="zh-TW" sz="2400" dirty="0">
                <a:solidFill>
                  <a:schemeClr val="tx2">
                    <a:lumMod val="60000"/>
                    <a:lumOff val="40000"/>
                  </a:schemeClr>
                </a:solidFill>
              </a:rPr>
              <a:t>忍杖</a:t>
            </a:r>
            <a:r>
              <a:rPr lang="en-US" altLang="zh-TW" sz="2400" dirty="0">
                <a:solidFill>
                  <a:schemeClr val="tx2">
                    <a:lumMod val="60000"/>
                    <a:lumOff val="40000"/>
                  </a:schemeClr>
                </a:solidFill>
              </a:rPr>
              <a:t>】</a:t>
            </a:r>
          </a:p>
          <a:p>
            <a:pPr marL="0" indent="0">
              <a:buNone/>
            </a:pPr>
            <a:r>
              <a:rPr lang="en-US" altLang="zh-TW" sz="2400" dirty="0"/>
              <a:t>【</a:t>
            </a:r>
            <a:r>
              <a:rPr lang="zh-TW" altLang="zh-TW" sz="2400" dirty="0"/>
              <a:t>手甲鉤</a:t>
            </a:r>
            <a:r>
              <a:rPr lang="en-US" altLang="zh-TW" sz="2400" dirty="0"/>
              <a:t>】</a:t>
            </a:r>
          </a:p>
          <a:p>
            <a:pPr marL="0" indent="0">
              <a:buNone/>
            </a:pPr>
            <a:r>
              <a:rPr lang="en-US" altLang="zh-TW" sz="2400" dirty="0"/>
              <a:t>【</a:t>
            </a:r>
            <a:r>
              <a:rPr lang="zh-TW" altLang="zh-TW" sz="2400" dirty="0"/>
              <a:t>水蜘蛛</a:t>
            </a:r>
            <a:r>
              <a:rPr lang="en-US" altLang="zh-TW" sz="2400" dirty="0"/>
              <a:t>】</a:t>
            </a:r>
          </a:p>
        </p:txBody>
      </p:sp>
    </p:spTree>
    <p:extLst>
      <p:ext uri="{BB962C8B-B14F-4D97-AF65-F5344CB8AC3E}">
        <p14:creationId xmlns:p14="http://schemas.microsoft.com/office/powerpoint/2010/main" val="2371618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a:latin typeface="標楷體" pitchFamily="65" charset="-120"/>
                <a:ea typeface="標楷體" pitchFamily="65" charset="-120"/>
              </a:rPr>
              <a:t>武器</a:t>
            </a:r>
          </a:p>
        </p:txBody>
      </p:sp>
      <p:sp>
        <p:nvSpPr>
          <p:cNvPr id="3" name="內容版面配置區 2"/>
          <p:cNvSpPr>
            <a:spLocks noGrp="1"/>
          </p:cNvSpPr>
          <p:nvPr>
            <p:ph idx="1"/>
          </p:nvPr>
        </p:nvSpPr>
        <p:spPr/>
        <p:txBody>
          <a:bodyPr>
            <a:normAutofit/>
          </a:bodyPr>
          <a:lstStyle/>
          <a:p>
            <a:pPr marL="0" indent="0">
              <a:buNone/>
            </a:pPr>
            <a:r>
              <a:rPr lang="en-US" altLang="zh-TW" sz="2400" dirty="0" smtClean="0"/>
              <a:t>【</a:t>
            </a:r>
            <a:r>
              <a:rPr lang="zh-TW" altLang="en-US" sz="2400" dirty="0"/>
              <a:t>忍杖</a:t>
            </a:r>
            <a:r>
              <a:rPr lang="en-US" altLang="zh-TW" sz="2400" dirty="0" smtClean="0"/>
              <a:t>】</a:t>
            </a:r>
          </a:p>
          <a:p>
            <a:pPr marL="0" indent="0">
              <a:buNone/>
            </a:pPr>
            <a:r>
              <a:rPr lang="zh-TW" altLang="zh-TW" sz="2400" dirty="0"/>
              <a:t>顧名思義，是一根藏有鏈子、長矛、刀劍等武器的手杖</a:t>
            </a:r>
            <a:r>
              <a:rPr lang="zh-TW" altLang="zh-TW" sz="2400" dirty="0" smtClean="0"/>
              <a:t>。</a:t>
            </a:r>
            <a:endParaRPr lang="en-US" altLang="zh-TW" sz="2400" dirty="0">
              <a:solidFill>
                <a:schemeClr val="tx2">
                  <a:lumMod val="60000"/>
                  <a:lumOff val="40000"/>
                </a:schemeClr>
              </a:solidFill>
            </a:endParaRPr>
          </a:p>
        </p:txBody>
      </p:sp>
      <p:pic>
        <p:nvPicPr>
          <p:cNvPr id="12290" name="Picture 2" descr="C:\Users\ragexe\Desktop\Mine\忍者\忍杖.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16" y="3161487"/>
            <a:ext cx="4475989" cy="33569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agexe\Desktop\Mine\忍者\藏刀.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146" y="3144347"/>
            <a:ext cx="4634533" cy="347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347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a:latin typeface="標楷體" pitchFamily="65" charset="-120"/>
                <a:ea typeface="標楷體" pitchFamily="65" charset="-120"/>
              </a:rPr>
              <a:t>武器</a:t>
            </a:r>
          </a:p>
        </p:txBody>
      </p:sp>
      <p:sp>
        <p:nvSpPr>
          <p:cNvPr id="3" name="內容版面配置區 2"/>
          <p:cNvSpPr>
            <a:spLocks noGrp="1"/>
          </p:cNvSpPr>
          <p:nvPr>
            <p:ph idx="1"/>
          </p:nvPr>
        </p:nvSpPr>
        <p:spPr/>
        <p:txBody>
          <a:bodyPr>
            <a:normAutofit/>
          </a:bodyPr>
          <a:lstStyle/>
          <a:p>
            <a:pPr marL="0" indent="0">
              <a:buNone/>
            </a:pPr>
            <a:r>
              <a:rPr lang="en-US" altLang="zh-TW" sz="2400" dirty="0"/>
              <a:t>【</a:t>
            </a:r>
            <a:r>
              <a:rPr lang="zh-TW" altLang="zh-TW" sz="2400" dirty="0"/>
              <a:t>手裏劍</a:t>
            </a:r>
            <a:r>
              <a:rPr lang="en-US" altLang="zh-TW" sz="2400" dirty="0"/>
              <a:t>】</a:t>
            </a:r>
          </a:p>
          <a:p>
            <a:pPr marL="0" indent="0">
              <a:buNone/>
            </a:pPr>
            <a:r>
              <a:rPr lang="en-US" altLang="zh-TW" sz="2400" dirty="0"/>
              <a:t>【</a:t>
            </a:r>
            <a:r>
              <a:rPr lang="zh-TW" altLang="zh-TW" sz="2400" dirty="0"/>
              <a:t>撒菱</a:t>
            </a:r>
            <a:r>
              <a:rPr lang="en-US" altLang="zh-TW" sz="2400" dirty="0"/>
              <a:t>】</a:t>
            </a:r>
          </a:p>
          <a:p>
            <a:pPr marL="0" indent="0">
              <a:buNone/>
            </a:pPr>
            <a:r>
              <a:rPr lang="en-US" altLang="zh-TW" sz="2400" dirty="0"/>
              <a:t>【</a:t>
            </a:r>
            <a:r>
              <a:rPr lang="zh-TW" altLang="zh-TW" sz="2400" dirty="0"/>
              <a:t>忍刀</a:t>
            </a:r>
            <a:r>
              <a:rPr lang="en-US" altLang="zh-TW" sz="2400" dirty="0"/>
              <a:t>】</a:t>
            </a:r>
          </a:p>
          <a:p>
            <a:pPr marL="0" indent="0">
              <a:buNone/>
            </a:pPr>
            <a:r>
              <a:rPr lang="en-US" altLang="zh-TW" sz="2400" dirty="0"/>
              <a:t>【</a:t>
            </a:r>
            <a:r>
              <a:rPr lang="zh-TW" altLang="zh-TW" sz="2400" dirty="0"/>
              <a:t>吹矢</a:t>
            </a:r>
            <a:r>
              <a:rPr lang="en-US" altLang="zh-TW" sz="2400" dirty="0"/>
              <a:t>】</a:t>
            </a:r>
          </a:p>
          <a:p>
            <a:pPr marL="0" indent="0">
              <a:buNone/>
            </a:pPr>
            <a:r>
              <a:rPr lang="en-US" altLang="zh-TW" sz="2400" dirty="0"/>
              <a:t>【</a:t>
            </a:r>
            <a:r>
              <a:rPr lang="zh-TW" altLang="zh-TW" sz="2400" dirty="0"/>
              <a:t>忍杖</a:t>
            </a:r>
            <a:r>
              <a:rPr lang="en-US" altLang="zh-TW" sz="2400" dirty="0"/>
              <a:t>】</a:t>
            </a:r>
          </a:p>
          <a:p>
            <a:pPr marL="0" indent="0">
              <a:buNone/>
            </a:pPr>
            <a:r>
              <a:rPr lang="en-US" altLang="zh-TW" sz="2400" dirty="0">
                <a:solidFill>
                  <a:schemeClr val="tx2">
                    <a:lumMod val="60000"/>
                    <a:lumOff val="40000"/>
                  </a:schemeClr>
                </a:solidFill>
              </a:rPr>
              <a:t>【</a:t>
            </a:r>
            <a:r>
              <a:rPr lang="zh-TW" altLang="zh-TW" sz="2400" dirty="0">
                <a:solidFill>
                  <a:schemeClr val="tx2">
                    <a:lumMod val="60000"/>
                    <a:lumOff val="40000"/>
                  </a:schemeClr>
                </a:solidFill>
              </a:rPr>
              <a:t>手甲鉤</a:t>
            </a:r>
            <a:r>
              <a:rPr lang="en-US" altLang="zh-TW" sz="2400" dirty="0">
                <a:solidFill>
                  <a:schemeClr val="tx2">
                    <a:lumMod val="60000"/>
                    <a:lumOff val="40000"/>
                  </a:schemeClr>
                </a:solidFill>
              </a:rPr>
              <a:t>】</a:t>
            </a:r>
          </a:p>
          <a:p>
            <a:pPr marL="0" indent="0">
              <a:buNone/>
            </a:pPr>
            <a:r>
              <a:rPr lang="en-US" altLang="zh-TW" sz="2400" dirty="0"/>
              <a:t>【</a:t>
            </a:r>
            <a:r>
              <a:rPr lang="zh-TW" altLang="zh-TW" sz="2400" dirty="0"/>
              <a:t>水蜘蛛</a:t>
            </a:r>
            <a:r>
              <a:rPr lang="en-US" altLang="zh-TW" sz="2400" dirty="0"/>
              <a:t>】</a:t>
            </a:r>
          </a:p>
        </p:txBody>
      </p:sp>
    </p:spTree>
    <p:extLst>
      <p:ext uri="{BB962C8B-B14F-4D97-AF65-F5344CB8AC3E}">
        <p14:creationId xmlns:p14="http://schemas.microsoft.com/office/powerpoint/2010/main" val="3450308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a:latin typeface="標楷體" pitchFamily="65" charset="-120"/>
                <a:ea typeface="標楷體" pitchFamily="65" charset="-120"/>
              </a:rPr>
              <a:t>武器</a:t>
            </a:r>
          </a:p>
        </p:txBody>
      </p:sp>
      <p:sp>
        <p:nvSpPr>
          <p:cNvPr id="3" name="內容版面配置區 2"/>
          <p:cNvSpPr>
            <a:spLocks noGrp="1"/>
          </p:cNvSpPr>
          <p:nvPr>
            <p:ph idx="1"/>
          </p:nvPr>
        </p:nvSpPr>
        <p:spPr/>
        <p:txBody>
          <a:bodyPr>
            <a:normAutofit/>
          </a:bodyPr>
          <a:lstStyle/>
          <a:p>
            <a:pPr marL="0" indent="0">
              <a:buNone/>
            </a:pPr>
            <a:r>
              <a:rPr lang="en-US" altLang="zh-TW" sz="2400" dirty="0" smtClean="0"/>
              <a:t>【</a:t>
            </a:r>
            <a:r>
              <a:rPr lang="zh-TW" altLang="en-US" sz="2400" dirty="0" smtClean="0"/>
              <a:t>手甲鉤</a:t>
            </a:r>
            <a:r>
              <a:rPr lang="en-US" altLang="zh-TW" sz="2400" dirty="0" smtClean="0"/>
              <a:t>】</a:t>
            </a:r>
          </a:p>
          <a:p>
            <a:pPr marL="0" indent="0">
              <a:buNone/>
            </a:pPr>
            <a:r>
              <a:rPr lang="zh-TW" altLang="zh-TW" sz="2400" dirty="0"/>
              <a:t>各式各樣，有 裝在指甲上的，有套在手背上的，就看當事者擅長哪種功夫</a:t>
            </a:r>
            <a:r>
              <a:rPr lang="zh-TW" altLang="zh-TW" sz="2400" dirty="0" smtClean="0"/>
              <a:t>。</a:t>
            </a:r>
            <a:endParaRPr lang="en-US" altLang="zh-TW" sz="2400" dirty="0">
              <a:solidFill>
                <a:schemeClr val="tx2">
                  <a:lumMod val="60000"/>
                  <a:lumOff val="40000"/>
                </a:schemeClr>
              </a:solidFill>
            </a:endParaRPr>
          </a:p>
        </p:txBody>
      </p:sp>
      <p:pic>
        <p:nvPicPr>
          <p:cNvPr id="13314" name="Picture 2" descr="C:\Users\ragexe\Desktop\Mine\忍者\手甲鉤.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0763" y="-814388"/>
            <a:ext cx="18288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ragexe\Desktop\Mine\忍者\手甲鉤.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2933563"/>
            <a:ext cx="6451917"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36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a:latin typeface="標楷體" pitchFamily="65" charset="-120"/>
                <a:ea typeface="標楷體" pitchFamily="65" charset="-120"/>
              </a:rPr>
              <a:t>武器</a:t>
            </a:r>
          </a:p>
        </p:txBody>
      </p:sp>
      <p:sp>
        <p:nvSpPr>
          <p:cNvPr id="3" name="內容版面配置區 2"/>
          <p:cNvSpPr>
            <a:spLocks noGrp="1"/>
          </p:cNvSpPr>
          <p:nvPr>
            <p:ph idx="1"/>
          </p:nvPr>
        </p:nvSpPr>
        <p:spPr/>
        <p:txBody>
          <a:bodyPr>
            <a:normAutofit/>
          </a:bodyPr>
          <a:lstStyle/>
          <a:p>
            <a:pPr marL="0" indent="0">
              <a:buNone/>
            </a:pPr>
            <a:r>
              <a:rPr lang="en-US" altLang="zh-TW" sz="2400" dirty="0"/>
              <a:t>【</a:t>
            </a:r>
            <a:r>
              <a:rPr lang="zh-TW" altLang="zh-TW" sz="2400" dirty="0"/>
              <a:t>手裏劍</a:t>
            </a:r>
            <a:r>
              <a:rPr lang="en-US" altLang="zh-TW" sz="2400" dirty="0"/>
              <a:t>】</a:t>
            </a:r>
          </a:p>
          <a:p>
            <a:pPr marL="0" indent="0">
              <a:buNone/>
            </a:pPr>
            <a:r>
              <a:rPr lang="en-US" altLang="zh-TW" sz="2400" dirty="0"/>
              <a:t>【</a:t>
            </a:r>
            <a:r>
              <a:rPr lang="zh-TW" altLang="zh-TW" sz="2400" dirty="0"/>
              <a:t>撒菱</a:t>
            </a:r>
            <a:r>
              <a:rPr lang="en-US" altLang="zh-TW" sz="2400" dirty="0"/>
              <a:t>】</a:t>
            </a:r>
          </a:p>
          <a:p>
            <a:pPr marL="0" indent="0">
              <a:buNone/>
            </a:pPr>
            <a:r>
              <a:rPr lang="en-US" altLang="zh-TW" sz="2400" dirty="0"/>
              <a:t>【</a:t>
            </a:r>
            <a:r>
              <a:rPr lang="zh-TW" altLang="zh-TW" sz="2400" dirty="0"/>
              <a:t>忍刀</a:t>
            </a:r>
            <a:r>
              <a:rPr lang="en-US" altLang="zh-TW" sz="2400" dirty="0"/>
              <a:t>】</a:t>
            </a:r>
          </a:p>
          <a:p>
            <a:pPr marL="0" indent="0">
              <a:buNone/>
            </a:pPr>
            <a:r>
              <a:rPr lang="en-US" altLang="zh-TW" sz="2400" dirty="0"/>
              <a:t>【</a:t>
            </a:r>
            <a:r>
              <a:rPr lang="zh-TW" altLang="zh-TW" sz="2400" dirty="0"/>
              <a:t>吹矢</a:t>
            </a:r>
            <a:r>
              <a:rPr lang="en-US" altLang="zh-TW" sz="2400" dirty="0"/>
              <a:t>】</a:t>
            </a:r>
          </a:p>
          <a:p>
            <a:pPr marL="0" indent="0">
              <a:buNone/>
            </a:pPr>
            <a:r>
              <a:rPr lang="en-US" altLang="zh-TW" sz="2400" dirty="0"/>
              <a:t>【</a:t>
            </a:r>
            <a:r>
              <a:rPr lang="zh-TW" altLang="zh-TW" sz="2400" dirty="0"/>
              <a:t>忍杖</a:t>
            </a:r>
            <a:r>
              <a:rPr lang="en-US" altLang="zh-TW" sz="2400" dirty="0"/>
              <a:t>】</a:t>
            </a:r>
          </a:p>
          <a:p>
            <a:pPr marL="0" indent="0">
              <a:buNone/>
            </a:pPr>
            <a:r>
              <a:rPr lang="en-US" altLang="zh-TW" sz="2400" dirty="0"/>
              <a:t>【</a:t>
            </a:r>
            <a:r>
              <a:rPr lang="zh-TW" altLang="zh-TW" sz="2400" dirty="0"/>
              <a:t>手甲鉤</a:t>
            </a:r>
            <a:r>
              <a:rPr lang="en-US" altLang="zh-TW" sz="2400" dirty="0"/>
              <a:t>】</a:t>
            </a:r>
          </a:p>
          <a:p>
            <a:pPr marL="0" indent="0">
              <a:buNone/>
            </a:pPr>
            <a:r>
              <a:rPr lang="en-US" altLang="zh-TW" sz="2400" dirty="0">
                <a:solidFill>
                  <a:schemeClr val="tx2">
                    <a:lumMod val="60000"/>
                    <a:lumOff val="40000"/>
                  </a:schemeClr>
                </a:solidFill>
              </a:rPr>
              <a:t>【</a:t>
            </a:r>
            <a:r>
              <a:rPr lang="zh-TW" altLang="zh-TW" sz="2400" dirty="0">
                <a:solidFill>
                  <a:schemeClr val="tx2">
                    <a:lumMod val="60000"/>
                    <a:lumOff val="40000"/>
                  </a:schemeClr>
                </a:solidFill>
              </a:rPr>
              <a:t>水蜘蛛</a:t>
            </a:r>
            <a:r>
              <a:rPr lang="en-US" altLang="zh-TW" sz="2400" dirty="0">
                <a:solidFill>
                  <a:schemeClr val="tx2">
                    <a:lumMod val="60000"/>
                    <a:lumOff val="40000"/>
                  </a:schemeClr>
                </a:solidFill>
              </a:rPr>
              <a:t>】</a:t>
            </a:r>
          </a:p>
        </p:txBody>
      </p:sp>
    </p:spTree>
    <p:extLst>
      <p:ext uri="{BB962C8B-B14F-4D97-AF65-F5344CB8AC3E}">
        <p14:creationId xmlns:p14="http://schemas.microsoft.com/office/powerpoint/2010/main" val="3194149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a:latin typeface="標楷體" pitchFamily="65" charset="-120"/>
                <a:ea typeface="標楷體" pitchFamily="65" charset="-120"/>
              </a:rPr>
              <a:t>武器</a:t>
            </a:r>
          </a:p>
        </p:txBody>
      </p:sp>
      <p:sp>
        <p:nvSpPr>
          <p:cNvPr id="3" name="內容版面配置區 2"/>
          <p:cNvSpPr>
            <a:spLocks noGrp="1"/>
          </p:cNvSpPr>
          <p:nvPr>
            <p:ph idx="1"/>
          </p:nvPr>
        </p:nvSpPr>
        <p:spPr/>
        <p:txBody>
          <a:bodyPr>
            <a:normAutofit/>
          </a:bodyPr>
          <a:lstStyle/>
          <a:p>
            <a:pPr marL="0" indent="0">
              <a:buNone/>
            </a:pPr>
            <a:r>
              <a:rPr lang="en-US" altLang="zh-TW" sz="2400" dirty="0" smtClean="0"/>
              <a:t>【</a:t>
            </a:r>
            <a:r>
              <a:rPr lang="zh-TW" altLang="en-US" sz="2400" dirty="0" smtClean="0"/>
              <a:t>水蜘蛛</a:t>
            </a:r>
            <a:r>
              <a:rPr lang="en-US" altLang="zh-TW" sz="2400" dirty="0" smtClean="0"/>
              <a:t>】</a:t>
            </a:r>
          </a:p>
          <a:p>
            <a:pPr marL="0" indent="0">
              <a:buNone/>
            </a:pPr>
            <a:r>
              <a:rPr lang="zh-TW" altLang="zh-TW" sz="2400" dirty="0"/>
              <a:t>渡河時用的</a:t>
            </a:r>
            <a:r>
              <a:rPr lang="zh-TW" altLang="zh-TW" sz="2400" dirty="0" smtClean="0"/>
              <a:t>道具</a:t>
            </a:r>
            <a:r>
              <a:rPr lang="zh-TW" altLang="en-US" sz="2400" dirty="0" smtClean="0"/>
              <a:t>，搭配蝶踏使用</a:t>
            </a:r>
            <a:r>
              <a:rPr lang="zh-TW" altLang="zh-TW" sz="2400" dirty="0" smtClean="0"/>
              <a:t>，</a:t>
            </a:r>
            <a:r>
              <a:rPr lang="zh-TW" altLang="zh-TW" sz="2400" dirty="0"/>
              <a:t>平時可以疊起來藏在包裹內。</a:t>
            </a:r>
            <a:endParaRPr lang="en-US" altLang="zh-TW" sz="2400" dirty="0">
              <a:solidFill>
                <a:schemeClr val="tx2">
                  <a:lumMod val="60000"/>
                  <a:lumOff val="40000"/>
                </a:schemeClr>
              </a:solidFill>
            </a:endParaRPr>
          </a:p>
        </p:txBody>
      </p:sp>
      <p:pic>
        <p:nvPicPr>
          <p:cNvPr id="13314" name="Picture 2" descr="C:\Users\ragexe\Desktop\Mine\忍者\手甲鉤.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0763" y="-814388"/>
            <a:ext cx="18288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Users\ragexe\Desktop\Mine\忍者\水蜘蛛圖.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562863"/>
            <a:ext cx="3204864" cy="4376686"/>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ragexe\Desktop\Mine\忍者\蝶踏.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3483005"/>
            <a:ext cx="3184846" cy="279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429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忍者規範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五道</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zh-TW" sz="2800" dirty="0" smtClean="0">
                <a:solidFill>
                  <a:schemeClr val="tx2">
                    <a:lumMod val="60000"/>
                    <a:lumOff val="40000"/>
                  </a:schemeClr>
                </a:solidFill>
              </a:rPr>
              <a:t>【食】 </a:t>
            </a:r>
            <a:endParaRPr lang="en-US" altLang="zh-TW" sz="2800" dirty="0" smtClean="0">
              <a:solidFill>
                <a:schemeClr val="tx2">
                  <a:lumMod val="60000"/>
                  <a:lumOff val="40000"/>
                </a:schemeClr>
              </a:solidFill>
            </a:endParaRPr>
          </a:p>
          <a:p>
            <a:r>
              <a:rPr lang="zh-TW" altLang="zh-TW" sz="2800" dirty="0" smtClean="0"/>
              <a:t>【</a:t>
            </a:r>
            <a:r>
              <a:rPr lang="zh-TW" altLang="en-US" sz="2800" dirty="0" smtClean="0"/>
              <a:t>香</a:t>
            </a:r>
            <a:r>
              <a:rPr lang="zh-TW" altLang="zh-TW" sz="2800" dirty="0" smtClean="0"/>
              <a:t>】 </a:t>
            </a:r>
            <a:endParaRPr lang="en-US" altLang="zh-TW" sz="2800" dirty="0" smtClean="0"/>
          </a:p>
          <a:p>
            <a:r>
              <a:rPr lang="zh-TW" altLang="zh-TW" sz="2800" dirty="0" smtClean="0"/>
              <a:t>【</a:t>
            </a:r>
            <a:r>
              <a:rPr lang="zh-TW" altLang="en-US" sz="2800" dirty="0" smtClean="0"/>
              <a:t>藥</a:t>
            </a:r>
            <a:r>
              <a:rPr lang="zh-TW" altLang="zh-TW" sz="2800" dirty="0" smtClean="0"/>
              <a:t>】 </a:t>
            </a:r>
            <a:endParaRPr lang="en-US" altLang="zh-TW" sz="2800" dirty="0" smtClean="0"/>
          </a:p>
          <a:p>
            <a:r>
              <a:rPr lang="zh-TW" altLang="zh-TW" sz="2800" dirty="0" smtClean="0"/>
              <a:t>【</a:t>
            </a:r>
            <a:r>
              <a:rPr lang="zh-TW" altLang="en-US" sz="2800" dirty="0" smtClean="0"/>
              <a:t>氣</a:t>
            </a:r>
            <a:r>
              <a:rPr lang="zh-TW" altLang="zh-TW" sz="2800" dirty="0" smtClean="0"/>
              <a:t>】 </a:t>
            </a:r>
            <a:endParaRPr lang="en-US" altLang="zh-TW" sz="2800" dirty="0" smtClean="0"/>
          </a:p>
          <a:p>
            <a:r>
              <a:rPr lang="zh-TW" altLang="zh-TW" sz="2800" dirty="0" smtClean="0"/>
              <a:t>【</a:t>
            </a:r>
            <a:r>
              <a:rPr lang="zh-TW" altLang="en-US" sz="2800" dirty="0" smtClean="0"/>
              <a:t>體</a:t>
            </a:r>
            <a:r>
              <a:rPr lang="zh-TW" altLang="zh-TW" sz="2800" dirty="0" smtClean="0"/>
              <a:t>】 </a:t>
            </a:r>
            <a:endParaRPr lang="zh-TW" altLang="en-US" sz="2800" b="1" dirty="0"/>
          </a:p>
        </p:txBody>
      </p:sp>
      <p:pic>
        <p:nvPicPr>
          <p:cNvPr id="6" name="Picture 2" descr="C:\Users\ragexe\Desktop\Mine\忍者\五道.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5803" y="1484784"/>
            <a:ext cx="5664629"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930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束裝</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zh-TW" sz="2400" dirty="0"/>
              <a:t>忍者經常穿著</a:t>
            </a:r>
            <a:r>
              <a:rPr lang="zh-TW" altLang="zh-TW" sz="2400" b="1" dirty="0"/>
              <a:t>深藍、深紫色</a:t>
            </a:r>
            <a:r>
              <a:rPr lang="zh-TW" altLang="zh-TW" sz="2400" dirty="0"/>
              <a:t>的服飾，因此容易隱匿於星夜之中。一般影視作品都為忍者角色作出純黑色的喬裝，其實是一誤解。</a:t>
            </a:r>
          </a:p>
          <a:p>
            <a:pPr marL="0" indent="0">
              <a:buNone/>
            </a:pPr>
            <a:endParaRPr lang="en-US" altLang="zh-TW" sz="2400" dirty="0">
              <a:solidFill>
                <a:schemeClr val="tx2">
                  <a:lumMod val="60000"/>
                  <a:lumOff val="40000"/>
                </a:schemeClr>
              </a:solidFill>
            </a:endParaRPr>
          </a:p>
        </p:txBody>
      </p:sp>
      <p:pic>
        <p:nvPicPr>
          <p:cNvPr id="17410" name="Picture 2" descr="C:\Users\ragexe\Desktop\Mine\忍者\服裝.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661" y="2537247"/>
            <a:ext cx="2641205" cy="4362249"/>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ragexe\Desktop\Mine\忍者\背面.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699071"/>
            <a:ext cx="30607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0405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束裝</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zh-TW" sz="2400" dirty="0"/>
              <a:t>全身黑色裝束的忍者以及一些為了視覺衝擊而創作的紅衣忍者，實際上並不存在。忍者服的顏色，通常只有深藍或深紫色。因為忍者大都在夜晚實行任務，為了做到隱蔽，接近夜空顏色的深藍和深紫色著裝可以讓忍者不容易被敵人發現。</a:t>
            </a:r>
          </a:p>
          <a:p>
            <a:pPr marL="0" indent="0">
              <a:buNone/>
            </a:pPr>
            <a:endParaRPr lang="en-US" altLang="zh-TW" sz="2400" dirty="0">
              <a:solidFill>
                <a:schemeClr val="tx2">
                  <a:lumMod val="60000"/>
                  <a:lumOff val="40000"/>
                </a:schemeClr>
              </a:solidFill>
            </a:endParaRPr>
          </a:p>
        </p:txBody>
      </p:sp>
      <p:pic>
        <p:nvPicPr>
          <p:cNvPr id="7170" name="Picture 2" descr="C:\Users\ragexe\Desktop\Mine\忍者\Akali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645023"/>
            <a:ext cx="1800579" cy="325304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ragexe\Desktop\Mine\忍者\kenn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215" y="3224747"/>
            <a:ext cx="2448272" cy="367240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ragexe\Desktop\Mine\忍者\cc3256b8-f835-4aa0-b5e2-7c554b9876b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3224746"/>
            <a:ext cx="2448272"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8471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束裝</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2400" dirty="0" smtClean="0"/>
              <a:t>以輕便材質為主，為方便活動；內部有許多可藏匿手裡劍、卷軸等物品的設計，有時為了防禦需要也會在內部鑲上金屬片</a:t>
            </a:r>
            <a:endParaRPr lang="zh-TW" altLang="zh-TW" sz="2400" dirty="0"/>
          </a:p>
          <a:p>
            <a:pPr marL="0" indent="0">
              <a:buNone/>
            </a:pPr>
            <a:endParaRPr lang="en-US" altLang="zh-TW" sz="2400" dirty="0">
              <a:solidFill>
                <a:schemeClr val="tx2">
                  <a:lumMod val="60000"/>
                  <a:lumOff val="40000"/>
                </a:schemeClr>
              </a:solidFill>
            </a:endParaRPr>
          </a:p>
        </p:txBody>
      </p:sp>
      <p:pic>
        <p:nvPicPr>
          <p:cNvPr id="7" name="Picture 2" descr="C:\Users\ragexe\Desktop\Mine\忍者\輕便.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9040" y="2924944"/>
            <a:ext cx="3312367" cy="365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929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束裝</a:t>
            </a:r>
            <a:endParaRPr lang="zh-TW" altLang="en-US" dirty="0">
              <a:latin typeface="標楷體" pitchFamily="65" charset="-120"/>
              <a:ea typeface="標楷體" pitchFamily="65" charset="-120"/>
            </a:endParaRPr>
          </a:p>
        </p:txBody>
      </p:sp>
      <p:pic>
        <p:nvPicPr>
          <p:cNvPr id="20482" name="Picture 2" descr="C:\Users\ragexe\Desktop\Mine\忍者\衣服.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181379"/>
            <a:ext cx="4671980" cy="5641770"/>
          </a:xfrm>
          <a:prstGeom prst="rect">
            <a:avLst/>
          </a:prstGeom>
          <a:noFill/>
          <a:extLst>
            <a:ext uri="{909E8E84-426E-40DD-AFC4-6F175D3DCCD1}">
              <a14:hiddenFill xmlns:a14="http://schemas.microsoft.com/office/drawing/2010/main">
                <a:solidFill>
                  <a:srgbClr val="FFFFFF"/>
                </a:solidFill>
              </a14:hiddenFill>
            </a:ext>
          </a:extLst>
        </p:spPr>
      </p:pic>
      <p:sp>
        <p:nvSpPr>
          <p:cNvPr id="7" name="橢圓 6"/>
          <p:cNvSpPr/>
          <p:nvPr/>
        </p:nvSpPr>
        <p:spPr>
          <a:xfrm>
            <a:off x="4747750" y="2276872"/>
            <a:ext cx="68834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肘形接點 8"/>
          <p:cNvCxnSpPr/>
          <p:nvPr/>
        </p:nvCxnSpPr>
        <p:spPr>
          <a:xfrm flipV="1">
            <a:off x="5436096" y="1628800"/>
            <a:ext cx="2016224" cy="900100"/>
          </a:xfrm>
          <a:prstGeom prst="bentConnector3">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橢圓 11"/>
          <p:cNvSpPr/>
          <p:nvPr/>
        </p:nvSpPr>
        <p:spPr>
          <a:xfrm>
            <a:off x="2843808" y="5949280"/>
            <a:ext cx="68834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4684126" y="2880635"/>
            <a:ext cx="68834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5372472" y="4545124"/>
            <a:ext cx="688346" cy="4044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肘形接點 14"/>
          <p:cNvCxnSpPr/>
          <p:nvPr/>
        </p:nvCxnSpPr>
        <p:spPr>
          <a:xfrm flipV="1">
            <a:off x="5372472" y="2780928"/>
            <a:ext cx="2511896" cy="450050"/>
          </a:xfrm>
          <a:prstGeom prst="bentConnector3">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肘形接點 16"/>
          <p:cNvCxnSpPr/>
          <p:nvPr/>
        </p:nvCxnSpPr>
        <p:spPr>
          <a:xfrm flipV="1">
            <a:off x="6071062" y="4002264"/>
            <a:ext cx="1381258" cy="745074"/>
          </a:xfrm>
          <a:prstGeom prst="bentConnector3">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肘形接點 18"/>
          <p:cNvCxnSpPr/>
          <p:nvPr/>
        </p:nvCxnSpPr>
        <p:spPr>
          <a:xfrm rot="10800000">
            <a:off x="1627975" y="5456234"/>
            <a:ext cx="1215833" cy="745074"/>
          </a:xfrm>
          <a:prstGeom prst="bentConnector3">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肘形接點 22"/>
          <p:cNvCxnSpPr/>
          <p:nvPr/>
        </p:nvCxnSpPr>
        <p:spPr>
          <a:xfrm rot="10800000">
            <a:off x="1475658" y="3005954"/>
            <a:ext cx="2736303" cy="996311"/>
          </a:xfrm>
          <a:prstGeom prst="bentConnector3">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肘形接點 24"/>
          <p:cNvCxnSpPr/>
          <p:nvPr/>
        </p:nvCxnSpPr>
        <p:spPr>
          <a:xfrm rot="10800000">
            <a:off x="1475661" y="3005956"/>
            <a:ext cx="2736300" cy="1539168"/>
          </a:xfrm>
          <a:prstGeom prst="bentConnector3">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肘形接點 27"/>
          <p:cNvCxnSpPr/>
          <p:nvPr/>
        </p:nvCxnSpPr>
        <p:spPr>
          <a:xfrm rot="10800000">
            <a:off x="1475658" y="3005956"/>
            <a:ext cx="2376263" cy="2295252"/>
          </a:xfrm>
          <a:prstGeom prst="bentConnector3">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7452320" y="1412776"/>
            <a:ext cx="902811" cy="523220"/>
          </a:xfrm>
          <a:prstGeom prst="rect">
            <a:avLst/>
          </a:prstGeom>
          <a:noFill/>
        </p:spPr>
        <p:txBody>
          <a:bodyPr wrap="none" rtlCol="0">
            <a:spAutoFit/>
          </a:bodyPr>
          <a:lstStyle/>
          <a:p>
            <a:r>
              <a:rPr lang="zh-TW" altLang="en-US" sz="2800" b="1" dirty="0" smtClean="0"/>
              <a:t>頭巾</a:t>
            </a:r>
            <a:endParaRPr lang="zh-TW" altLang="en-US" sz="2800" b="1" dirty="0"/>
          </a:p>
        </p:txBody>
      </p:sp>
      <p:sp>
        <p:nvSpPr>
          <p:cNvPr id="31" name="文字方塊 30"/>
          <p:cNvSpPr txBox="1"/>
          <p:nvPr/>
        </p:nvSpPr>
        <p:spPr>
          <a:xfrm>
            <a:off x="7884368" y="2565313"/>
            <a:ext cx="902811" cy="523220"/>
          </a:xfrm>
          <a:prstGeom prst="rect">
            <a:avLst/>
          </a:prstGeom>
          <a:noFill/>
        </p:spPr>
        <p:txBody>
          <a:bodyPr wrap="none" rtlCol="0">
            <a:spAutoFit/>
          </a:bodyPr>
          <a:lstStyle/>
          <a:p>
            <a:r>
              <a:rPr lang="zh-TW" altLang="en-US" sz="2800" b="1" dirty="0"/>
              <a:t>覆面</a:t>
            </a:r>
          </a:p>
        </p:txBody>
      </p:sp>
      <p:sp>
        <p:nvSpPr>
          <p:cNvPr id="32" name="文字方塊 31"/>
          <p:cNvSpPr txBox="1"/>
          <p:nvPr/>
        </p:nvSpPr>
        <p:spPr>
          <a:xfrm>
            <a:off x="7452319" y="3775540"/>
            <a:ext cx="902811" cy="523220"/>
          </a:xfrm>
          <a:prstGeom prst="rect">
            <a:avLst/>
          </a:prstGeom>
          <a:noFill/>
        </p:spPr>
        <p:txBody>
          <a:bodyPr wrap="none" rtlCol="0">
            <a:spAutoFit/>
          </a:bodyPr>
          <a:lstStyle/>
          <a:p>
            <a:r>
              <a:rPr lang="zh-TW" altLang="en-US" sz="2800" b="1" dirty="0"/>
              <a:t>手甲</a:t>
            </a:r>
          </a:p>
        </p:txBody>
      </p:sp>
      <p:sp>
        <p:nvSpPr>
          <p:cNvPr id="33" name="文字方塊 32"/>
          <p:cNvSpPr txBox="1"/>
          <p:nvPr/>
        </p:nvSpPr>
        <p:spPr>
          <a:xfrm>
            <a:off x="725164" y="5194624"/>
            <a:ext cx="902811" cy="523220"/>
          </a:xfrm>
          <a:prstGeom prst="rect">
            <a:avLst/>
          </a:prstGeom>
          <a:noFill/>
        </p:spPr>
        <p:txBody>
          <a:bodyPr wrap="none" rtlCol="0">
            <a:spAutoFit/>
          </a:bodyPr>
          <a:lstStyle/>
          <a:p>
            <a:r>
              <a:rPr lang="zh-TW" altLang="en-US" sz="2800" b="1" dirty="0" smtClean="0"/>
              <a:t>綁腿</a:t>
            </a:r>
            <a:endParaRPr lang="zh-TW" altLang="en-US" sz="2800" b="1" dirty="0"/>
          </a:p>
        </p:txBody>
      </p:sp>
      <p:sp>
        <p:nvSpPr>
          <p:cNvPr id="34" name="文字方塊 33"/>
          <p:cNvSpPr txBox="1"/>
          <p:nvPr/>
        </p:nvSpPr>
        <p:spPr>
          <a:xfrm>
            <a:off x="539552" y="2276872"/>
            <a:ext cx="902811" cy="1384995"/>
          </a:xfrm>
          <a:prstGeom prst="rect">
            <a:avLst/>
          </a:prstGeom>
          <a:noFill/>
        </p:spPr>
        <p:txBody>
          <a:bodyPr wrap="none" rtlCol="0">
            <a:spAutoFit/>
          </a:bodyPr>
          <a:lstStyle/>
          <a:p>
            <a:r>
              <a:rPr lang="zh-TW" altLang="en-US" sz="2800" b="1" dirty="0" smtClean="0"/>
              <a:t>上衣</a:t>
            </a:r>
            <a:endParaRPr lang="en-US" altLang="zh-TW" sz="2800" b="1" dirty="0" smtClean="0"/>
          </a:p>
          <a:p>
            <a:r>
              <a:rPr lang="zh-TW" altLang="en-US" sz="2800" b="1" dirty="0" smtClean="0"/>
              <a:t>腰帶</a:t>
            </a:r>
            <a:endParaRPr lang="en-US" altLang="zh-TW" sz="2800" b="1" dirty="0" smtClean="0"/>
          </a:p>
          <a:p>
            <a:r>
              <a:rPr lang="zh-TW" altLang="en-US" sz="2800" b="1" dirty="0" smtClean="0"/>
              <a:t>褲子</a:t>
            </a:r>
            <a:endParaRPr lang="zh-TW" altLang="en-US" sz="2800" b="1" dirty="0"/>
          </a:p>
        </p:txBody>
      </p:sp>
    </p:spTree>
    <p:extLst>
      <p:ext uri="{BB962C8B-B14F-4D97-AF65-F5344CB8AC3E}">
        <p14:creationId xmlns:p14="http://schemas.microsoft.com/office/powerpoint/2010/main" val="32933213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忍者龜</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endParaRPr lang="zh-TW" altLang="en-US" sz="2800" b="1" dirty="0"/>
          </a:p>
        </p:txBody>
      </p:sp>
      <p:pic>
        <p:nvPicPr>
          <p:cNvPr id="2052" name="Picture 4" descr="C:\Users\ragexe\Desktop\Mine\忍者\013000002032381226128469455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204864"/>
            <a:ext cx="2743200" cy="347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434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忍者亂太郎</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endParaRPr lang="zh-TW" altLang="en-US" sz="2800" b="1" dirty="0"/>
          </a:p>
        </p:txBody>
      </p:sp>
      <p:pic>
        <p:nvPicPr>
          <p:cNvPr id="4" name="Picture 2" descr="C:\Users\ragexe\Desktop\Mine\忍者\忍者亂太郎.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772816"/>
            <a:ext cx="47625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67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火影忍者</a:t>
            </a:r>
            <a:r>
              <a:rPr lang="en-US" altLang="zh-TW" dirty="0" smtClean="0">
                <a:latin typeface="標楷體" pitchFamily="65" charset="-120"/>
                <a:ea typeface="標楷體" pitchFamily="65" charset="-120"/>
              </a:rPr>
              <a:t>NARUTO</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endParaRPr lang="zh-TW" altLang="en-US" sz="2800" b="1" dirty="0"/>
          </a:p>
        </p:txBody>
      </p:sp>
      <p:pic>
        <p:nvPicPr>
          <p:cNvPr id="1026" name="Picture 2" descr="C:\Users\ragexe\Desktop\Mine\忍者\火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408" y="1838950"/>
            <a:ext cx="7315201" cy="435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708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大盜五右衛門</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endParaRPr lang="zh-TW" altLang="en-US" sz="2800" b="1" dirty="0"/>
          </a:p>
        </p:txBody>
      </p:sp>
      <p:pic>
        <p:nvPicPr>
          <p:cNvPr id="2050" name="Picture 2" descr="C:\Users\ragexe\Desktop\Mine\忍者\大盜五右衛門.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348880"/>
            <a:ext cx="47625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agexe\Desktop\Mine\忍者\五右衛門.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2998" y="2031504"/>
            <a:ext cx="250507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6366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endParaRPr lang="zh-TW" altLang="en-US" sz="2800" b="1" dirty="0"/>
          </a:p>
        </p:txBody>
      </p:sp>
      <p:pic>
        <p:nvPicPr>
          <p:cNvPr id="4098" name="Picture 2" descr="C:\Users\ragexe\Desktop\Mine\忍者\忍-電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772" y="1556792"/>
            <a:ext cx="3200474" cy="459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766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忍者刺客</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endParaRPr lang="zh-TW" altLang="en-US" sz="2800" b="1" dirty="0"/>
          </a:p>
        </p:txBody>
      </p:sp>
      <p:pic>
        <p:nvPicPr>
          <p:cNvPr id="5122" name="Picture 2" descr="C:\Users\ragexe\Desktop\Mine\忍者\201003190012383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081" y="1340768"/>
            <a:ext cx="3707856" cy="516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852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忍者規範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五道</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pPr marL="0" indent="0">
              <a:buNone/>
            </a:pPr>
            <a:r>
              <a:rPr lang="zh-TW" altLang="zh-TW" sz="2800" dirty="0" smtClean="0"/>
              <a:t>【食】</a:t>
            </a:r>
            <a:endParaRPr lang="en-US" altLang="zh-TW" sz="2800" dirty="0" smtClean="0"/>
          </a:p>
          <a:p>
            <a:pPr marL="0" indent="0">
              <a:buNone/>
            </a:pPr>
            <a:r>
              <a:rPr lang="zh-TW" altLang="zh-TW" sz="2800" dirty="0" smtClean="0"/>
              <a:t>忍</a:t>
            </a:r>
            <a:r>
              <a:rPr lang="zh-TW" altLang="zh-TW" sz="2800" dirty="0"/>
              <a:t>者要經常輕巧地出沒於樹枝屋頂，因此據說一名合格的忍者體重不可超過</a:t>
            </a:r>
            <a:r>
              <a:rPr lang="en-US" altLang="zh-TW" sz="2800" dirty="0"/>
              <a:t>60</a:t>
            </a:r>
            <a:r>
              <a:rPr lang="zh-TW" altLang="zh-TW" sz="2800" dirty="0"/>
              <a:t>公斤</a:t>
            </a:r>
            <a:r>
              <a:rPr lang="zh-TW" altLang="zh-TW" sz="2800" dirty="0" smtClean="0"/>
              <a:t>。</a:t>
            </a:r>
            <a:r>
              <a:rPr lang="zh-TW" altLang="en-US" sz="2800" dirty="0" smtClean="0"/>
              <a:t>飲食主要以豆類方便攜帶又具營養的糧食為主，</a:t>
            </a:r>
            <a:r>
              <a:rPr lang="zh-TW" altLang="zh-TW" sz="2800" dirty="0" smtClean="0"/>
              <a:t>低</a:t>
            </a:r>
            <a:r>
              <a:rPr lang="zh-TW" altLang="zh-TW" sz="2800" dirty="0"/>
              <a:t>熱量、高</a:t>
            </a:r>
            <a:r>
              <a:rPr lang="zh-TW" altLang="zh-TW" sz="2800" dirty="0" smtClean="0"/>
              <a:t>營養。</a:t>
            </a:r>
            <a:endParaRPr lang="en-US" altLang="zh-TW" sz="2800" dirty="0" smtClean="0"/>
          </a:p>
        </p:txBody>
      </p:sp>
    </p:spTree>
    <p:extLst>
      <p:ext uri="{BB962C8B-B14F-4D97-AF65-F5344CB8AC3E}">
        <p14:creationId xmlns:p14="http://schemas.microsoft.com/office/powerpoint/2010/main" val="38018652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眼鏡蛇的崛起</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endParaRPr lang="zh-TW" altLang="en-US" sz="2800" b="1" dirty="0"/>
          </a:p>
        </p:txBody>
      </p:sp>
      <p:pic>
        <p:nvPicPr>
          <p:cNvPr id="6146" name="Picture 2" descr="C:\Users\ragexe\Desktop\Mine\忍者\xiongw4058200961214381495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505" y="1916487"/>
            <a:ext cx="4398368" cy="479821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ragexe\Desktop\Mine\忍者\眼鏡蛇的崛起.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266751"/>
            <a:ext cx="3762376" cy="544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7733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伊朗女忍者</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endParaRPr lang="zh-TW" altLang="en-US" sz="2800" b="1" dirty="0"/>
          </a:p>
        </p:txBody>
      </p:sp>
      <p:pic>
        <p:nvPicPr>
          <p:cNvPr id="8195" name="Picture 3" descr="C:\Users\ragexe\Desktop\Mine\忍者\伊朗女忍者.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472" y="1333336"/>
            <a:ext cx="5446339" cy="245770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ragexe\Desktop\Mine\忍者\伊朗女忍者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412776"/>
            <a:ext cx="2533650" cy="2298824"/>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ragexe\Desktop\Mine\忍者\伊朗女忍者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52" y="3833659"/>
            <a:ext cx="4533345" cy="305794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ragexe\Desktop\Mine\忍者\伊朗女忍者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4077072"/>
            <a:ext cx="3816424" cy="213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1906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結語</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2800" b="1" dirty="0" smtClean="0"/>
              <a:t>日本古代因戰爭興起的暗部</a:t>
            </a:r>
            <a:r>
              <a:rPr lang="en-US" altLang="zh-TW" sz="2800" b="1" dirty="0" smtClean="0"/>
              <a:t>-</a:t>
            </a:r>
            <a:r>
              <a:rPr lang="zh-TW" altLang="en-US" sz="2800" b="1" dirty="0" smtClean="0"/>
              <a:t>忍者，雖今日普遍已不存在，但其神秘感及武士道的修練精神已深植人心，使忍者</a:t>
            </a:r>
            <a:r>
              <a:rPr lang="en-US" altLang="zh-TW" sz="2800" b="1" dirty="0" smtClean="0"/>
              <a:t>NINJA</a:t>
            </a:r>
            <a:r>
              <a:rPr lang="zh-TW" altLang="en-US" sz="2800" b="1" dirty="0" smtClean="0"/>
              <a:t>一詞如同壽司、沙西米揚名全球，前陣子新聞伊朗地區</a:t>
            </a:r>
            <a:r>
              <a:rPr lang="zh-TW" altLang="en-US" sz="2800" b="1" dirty="0" smtClean="0"/>
              <a:t>發現的女</a:t>
            </a:r>
            <a:r>
              <a:rPr lang="zh-TW" altLang="en-US" sz="2800" b="1" dirty="0" smtClean="0"/>
              <a:t>忍者，雖不為軍事用途，但仍可說明日本忍者的魅力經過幾百年仍然不減。</a:t>
            </a:r>
            <a:endParaRPr lang="zh-TW" altLang="en-US" sz="2800" b="1" dirty="0"/>
          </a:p>
        </p:txBody>
      </p:sp>
      <p:pic>
        <p:nvPicPr>
          <p:cNvPr id="8194" name="Picture 2" descr="C:\Users\ragexe\Desktop\Mine\忍者\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077072"/>
            <a:ext cx="3419872"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85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忍者規範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五道</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zh-TW" sz="2800" dirty="0" smtClean="0"/>
              <a:t>【食】 </a:t>
            </a:r>
            <a:endParaRPr lang="en-US" altLang="zh-TW" sz="2800" dirty="0" smtClean="0"/>
          </a:p>
          <a:p>
            <a:r>
              <a:rPr lang="zh-TW" altLang="zh-TW" sz="2800" dirty="0" smtClean="0">
                <a:solidFill>
                  <a:schemeClr val="tx2">
                    <a:lumMod val="60000"/>
                    <a:lumOff val="40000"/>
                  </a:schemeClr>
                </a:solidFill>
              </a:rPr>
              <a:t>【</a:t>
            </a:r>
            <a:r>
              <a:rPr lang="zh-TW" altLang="en-US" sz="2800" dirty="0" smtClean="0">
                <a:solidFill>
                  <a:schemeClr val="tx2">
                    <a:lumMod val="60000"/>
                    <a:lumOff val="40000"/>
                  </a:schemeClr>
                </a:solidFill>
              </a:rPr>
              <a:t>香</a:t>
            </a:r>
            <a:r>
              <a:rPr lang="zh-TW" altLang="zh-TW" sz="2800" dirty="0" smtClean="0">
                <a:solidFill>
                  <a:schemeClr val="tx2">
                    <a:lumMod val="60000"/>
                    <a:lumOff val="40000"/>
                  </a:schemeClr>
                </a:solidFill>
              </a:rPr>
              <a:t>】 </a:t>
            </a:r>
            <a:endParaRPr lang="en-US" altLang="zh-TW" sz="2800" dirty="0" smtClean="0">
              <a:solidFill>
                <a:schemeClr val="tx2">
                  <a:lumMod val="60000"/>
                  <a:lumOff val="40000"/>
                </a:schemeClr>
              </a:solidFill>
            </a:endParaRPr>
          </a:p>
          <a:p>
            <a:r>
              <a:rPr lang="zh-TW" altLang="zh-TW" sz="2800" dirty="0" smtClean="0"/>
              <a:t>【</a:t>
            </a:r>
            <a:r>
              <a:rPr lang="zh-TW" altLang="en-US" sz="2800" dirty="0" smtClean="0"/>
              <a:t>藥</a:t>
            </a:r>
            <a:r>
              <a:rPr lang="zh-TW" altLang="zh-TW" sz="2800" dirty="0" smtClean="0"/>
              <a:t>】 </a:t>
            </a:r>
            <a:endParaRPr lang="en-US" altLang="zh-TW" sz="2800" dirty="0" smtClean="0"/>
          </a:p>
          <a:p>
            <a:r>
              <a:rPr lang="zh-TW" altLang="zh-TW" sz="2800" dirty="0" smtClean="0"/>
              <a:t>【</a:t>
            </a:r>
            <a:r>
              <a:rPr lang="zh-TW" altLang="en-US" sz="2800" dirty="0" smtClean="0"/>
              <a:t>氣</a:t>
            </a:r>
            <a:r>
              <a:rPr lang="zh-TW" altLang="zh-TW" sz="2800" dirty="0" smtClean="0"/>
              <a:t>】 </a:t>
            </a:r>
            <a:endParaRPr lang="en-US" altLang="zh-TW" sz="2800" dirty="0" smtClean="0"/>
          </a:p>
          <a:p>
            <a:r>
              <a:rPr lang="zh-TW" altLang="zh-TW" sz="2800" dirty="0" smtClean="0"/>
              <a:t>【</a:t>
            </a:r>
            <a:r>
              <a:rPr lang="zh-TW" altLang="en-US" sz="2800" dirty="0" smtClean="0"/>
              <a:t>體</a:t>
            </a:r>
            <a:r>
              <a:rPr lang="zh-TW" altLang="zh-TW" sz="2800" dirty="0" smtClean="0"/>
              <a:t>】 </a:t>
            </a:r>
            <a:endParaRPr lang="zh-TW" altLang="en-US" sz="2800" b="1" dirty="0"/>
          </a:p>
        </p:txBody>
      </p:sp>
    </p:spTree>
    <p:extLst>
      <p:ext uri="{BB962C8B-B14F-4D97-AF65-F5344CB8AC3E}">
        <p14:creationId xmlns:p14="http://schemas.microsoft.com/office/powerpoint/2010/main" val="2403207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忍者規範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五道</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pPr marL="0" indent="0">
              <a:buNone/>
            </a:pPr>
            <a:r>
              <a:rPr lang="zh-TW" altLang="zh-TW" sz="2800" dirty="0" smtClean="0"/>
              <a:t>【</a:t>
            </a:r>
            <a:r>
              <a:rPr lang="zh-TW" altLang="en-US" sz="2800" dirty="0" smtClean="0"/>
              <a:t>香</a:t>
            </a:r>
            <a:r>
              <a:rPr lang="zh-TW" altLang="zh-TW" sz="2800" dirty="0" smtClean="0"/>
              <a:t>】</a:t>
            </a:r>
            <a:endParaRPr lang="en-US" altLang="zh-TW" sz="2800" dirty="0" smtClean="0"/>
          </a:p>
          <a:p>
            <a:pPr marL="0" indent="0">
              <a:buNone/>
            </a:pPr>
            <a:r>
              <a:rPr lang="zh-TW" altLang="zh-TW" sz="2800" dirty="0"/>
              <a:t>據說成功的忍者可以通過衣服上的味道判斷對方的經濟情況和社會地位。但同時為了不被對方摸清自己的底細，忍者經常要使用商人、修煉者、和尚、遊歷僧侶等七種變身掩蓋身份。丁香、檀香、桂皮等基礎香料就是他們用來製造不同體味、增強變身真實性時用的。</a:t>
            </a:r>
            <a:endParaRPr lang="en-US" altLang="zh-TW" sz="2800" dirty="0"/>
          </a:p>
        </p:txBody>
      </p:sp>
    </p:spTree>
    <p:extLst>
      <p:ext uri="{BB962C8B-B14F-4D97-AF65-F5344CB8AC3E}">
        <p14:creationId xmlns:p14="http://schemas.microsoft.com/office/powerpoint/2010/main" val="231099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gexe\Desktop\Mine\忍者\未命名 -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88016" cy="696601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忍者規範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五道</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zh-TW" sz="2800" dirty="0" smtClean="0"/>
              <a:t>【食】 </a:t>
            </a:r>
            <a:endParaRPr lang="en-US" altLang="zh-TW" sz="2800" dirty="0" smtClean="0"/>
          </a:p>
          <a:p>
            <a:r>
              <a:rPr lang="zh-TW" altLang="zh-TW" sz="2800" dirty="0" smtClean="0"/>
              <a:t>【</a:t>
            </a:r>
            <a:r>
              <a:rPr lang="zh-TW" altLang="en-US" sz="2800" dirty="0" smtClean="0"/>
              <a:t>香</a:t>
            </a:r>
            <a:r>
              <a:rPr lang="zh-TW" altLang="zh-TW" sz="2800" dirty="0" smtClean="0"/>
              <a:t>】 </a:t>
            </a:r>
            <a:endParaRPr lang="en-US" altLang="zh-TW" sz="2800" dirty="0" smtClean="0"/>
          </a:p>
          <a:p>
            <a:r>
              <a:rPr lang="zh-TW" altLang="zh-TW" sz="2800" dirty="0" smtClean="0">
                <a:solidFill>
                  <a:schemeClr val="tx2">
                    <a:lumMod val="60000"/>
                    <a:lumOff val="40000"/>
                  </a:schemeClr>
                </a:solidFill>
              </a:rPr>
              <a:t>【</a:t>
            </a:r>
            <a:r>
              <a:rPr lang="zh-TW" altLang="en-US" sz="2800" dirty="0" smtClean="0">
                <a:solidFill>
                  <a:schemeClr val="tx2">
                    <a:lumMod val="60000"/>
                    <a:lumOff val="40000"/>
                  </a:schemeClr>
                </a:solidFill>
              </a:rPr>
              <a:t>藥</a:t>
            </a:r>
            <a:r>
              <a:rPr lang="zh-TW" altLang="zh-TW" sz="2800" dirty="0" smtClean="0">
                <a:solidFill>
                  <a:schemeClr val="tx2">
                    <a:lumMod val="60000"/>
                    <a:lumOff val="40000"/>
                  </a:schemeClr>
                </a:solidFill>
              </a:rPr>
              <a:t>】 </a:t>
            </a:r>
          </a:p>
          <a:p>
            <a:r>
              <a:rPr lang="zh-TW" altLang="zh-TW" sz="2800" dirty="0" smtClean="0"/>
              <a:t>【</a:t>
            </a:r>
            <a:r>
              <a:rPr lang="zh-TW" altLang="en-US" sz="2800" dirty="0" smtClean="0"/>
              <a:t>氣</a:t>
            </a:r>
            <a:r>
              <a:rPr lang="zh-TW" altLang="zh-TW" sz="2800" dirty="0" smtClean="0"/>
              <a:t>】 </a:t>
            </a:r>
            <a:endParaRPr lang="en-US" altLang="zh-TW" sz="2800" dirty="0" smtClean="0"/>
          </a:p>
          <a:p>
            <a:r>
              <a:rPr lang="zh-TW" altLang="zh-TW" sz="2800" dirty="0" smtClean="0"/>
              <a:t>【</a:t>
            </a:r>
            <a:r>
              <a:rPr lang="zh-TW" altLang="en-US" sz="2800" dirty="0" smtClean="0"/>
              <a:t>體</a:t>
            </a:r>
            <a:r>
              <a:rPr lang="zh-TW" altLang="zh-TW" sz="2800" dirty="0" smtClean="0"/>
              <a:t>】 </a:t>
            </a:r>
            <a:endParaRPr lang="zh-TW" altLang="en-US" sz="2800" b="1" dirty="0"/>
          </a:p>
        </p:txBody>
      </p:sp>
    </p:spTree>
    <p:extLst>
      <p:ext uri="{BB962C8B-B14F-4D97-AF65-F5344CB8AC3E}">
        <p14:creationId xmlns:p14="http://schemas.microsoft.com/office/powerpoint/2010/main" val="64693007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2261</Words>
  <Application>Microsoft Office PowerPoint</Application>
  <PresentationFormat>如螢幕大小 (4:3)</PresentationFormat>
  <Paragraphs>243</Paragraphs>
  <Slides>62</Slides>
  <Notes>0</Notes>
  <HiddenSlides>0</HiddenSlides>
  <MMClips>0</MMClips>
  <ScaleCrop>false</ScaleCrop>
  <HeadingPairs>
    <vt:vector size="4" baseType="variant">
      <vt:variant>
        <vt:lpstr>佈景主題</vt:lpstr>
      </vt:variant>
      <vt:variant>
        <vt:i4>1</vt:i4>
      </vt:variant>
      <vt:variant>
        <vt:lpstr>投影片標題</vt:lpstr>
      </vt:variant>
      <vt:variant>
        <vt:i4>62</vt:i4>
      </vt:variant>
    </vt:vector>
  </HeadingPairs>
  <TitlesOfParts>
    <vt:vector size="63" baseType="lpstr">
      <vt:lpstr>Office 佈景主題</vt:lpstr>
      <vt:lpstr>第十組</vt:lpstr>
      <vt:lpstr>目錄</vt:lpstr>
      <vt:lpstr>何謂忍者？</vt:lpstr>
      <vt:lpstr>忍者規範-五道</vt:lpstr>
      <vt:lpstr>忍者規範-五道</vt:lpstr>
      <vt:lpstr>忍者規範-五道</vt:lpstr>
      <vt:lpstr>忍者規範-五道</vt:lpstr>
      <vt:lpstr>忍者規範-五道</vt:lpstr>
      <vt:lpstr>忍者規範-五道</vt:lpstr>
      <vt:lpstr>忍者規範-五道</vt:lpstr>
      <vt:lpstr>忍者規範-五道</vt:lpstr>
      <vt:lpstr>忍者規範-五道</vt:lpstr>
      <vt:lpstr>忍者規範-五道</vt:lpstr>
      <vt:lpstr>忍者規範-五道</vt:lpstr>
      <vt:lpstr>忍者規範-五道</vt:lpstr>
      <vt:lpstr>忍者規範-五道</vt:lpstr>
      <vt:lpstr>忍者規範-戒律</vt:lpstr>
      <vt:lpstr>忍者規範-戒律</vt:lpstr>
      <vt:lpstr>忍者技能-忍術</vt:lpstr>
      <vt:lpstr>忍者技能-忍術</vt:lpstr>
      <vt:lpstr>忍術-訓練</vt:lpstr>
      <vt:lpstr>忍術-訓練</vt:lpstr>
      <vt:lpstr>忍術-訓練</vt:lpstr>
      <vt:lpstr>忍術-訓練</vt:lpstr>
      <vt:lpstr>忍術-訓練</vt:lpstr>
      <vt:lpstr>忍術-訓練</vt:lpstr>
      <vt:lpstr>忍術-訓練</vt:lpstr>
      <vt:lpstr>忍術-訓練</vt:lpstr>
      <vt:lpstr>忍術-訓練</vt:lpstr>
      <vt:lpstr>忍術-訓練</vt:lpstr>
      <vt:lpstr>忍術-訓練</vt:lpstr>
      <vt:lpstr>忍術-訓練</vt:lpstr>
      <vt:lpstr>忍術-兵法</vt:lpstr>
      <vt:lpstr>武器</vt:lpstr>
      <vt:lpstr>武器</vt:lpstr>
      <vt:lpstr>武器</vt:lpstr>
      <vt:lpstr>武器</vt:lpstr>
      <vt:lpstr>武器</vt:lpstr>
      <vt:lpstr>武器</vt:lpstr>
      <vt:lpstr>武器</vt:lpstr>
      <vt:lpstr>武器</vt:lpstr>
      <vt:lpstr>武器</vt:lpstr>
      <vt:lpstr>武器</vt:lpstr>
      <vt:lpstr>武器</vt:lpstr>
      <vt:lpstr>武器</vt:lpstr>
      <vt:lpstr>武器</vt:lpstr>
      <vt:lpstr>武器</vt:lpstr>
      <vt:lpstr>武器</vt:lpstr>
      <vt:lpstr>武器</vt:lpstr>
      <vt:lpstr>束裝</vt:lpstr>
      <vt:lpstr>束裝</vt:lpstr>
      <vt:lpstr>束裝</vt:lpstr>
      <vt:lpstr>束裝</vt:lpstr>
      <vt:lpstr>忍者龜</vt:lpstr>
      <vt:lpstr>忍者亂太郎</vt:lpstr>
      <vt:lpstr>火影忍者NARUTO</vt:lpstr>
      <vt:lpstr>大盜五右衛門</vt:lpstr>
      <vt:lpstr>忍</vt:lpstr>
      <vt:lpstr>忍者刺客</vt:lpstr>
      <vt:lpstr>眼鏡蛇的崛起</vt:lpstr>
      <vt:lpstr>伊朗女忍者</vt:lpstr>
      <vt:lpstr>結語</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第十組</dc:title>
  <dc:creator>ragexe</dc:creator>
  <cp:lastModifiedBy>ragexe</cp:lastModifiedBy>
  <cp:revision>21</cp:revision>
  <dcterms:created xsi:type="dcterms:W3CDTF">2012-05-15T04:57:51Z</dcterms:created>
  <dcterms:modified xsi:type="dcterms:W3CDTF">2012-05-16T01:41:26Z</dcterms:modified>
</cp:coreProperties>
</file>