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3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81" r:id="rId25"/>
    <p:sldId id="282" r:id="rId26"/>
    <p:sldId id="278" r:id="rId27"/>
    <p:sldId id="279" r:id="rId28"/>
    <p:sldId id="284" r:id="rId2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2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E921-69C9-415F-B18A-57D6A796043B}" type="datetimeFigureOut">
              <a:rPr lang="zh-TW" altLang="en-US" smtClean="0"/>
              <a:pPr/>
              <a:t>2012/3/4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30C6-835A-4A5A-A0CA-CD36AD6179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E921-69C9-415F-B18A-57D6A796043B}" type="datetimeFigureOut">
              <a:rPr lang="zh-TW" altLang="en-US" smtClean="0"/>
              <a:pPr/>
              <a:t>2012/3/4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30C6-835A-4A5A-A0CA-CD36AD6179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E921-69C9-415F-B18A-57D6A796043B}" type="datetimeFigureOut">
              <a:rPr lang="zh-TW" altLang="en-US" smtClean="0"/>
              <a:pPr/>
              <a:t>2012/3/4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30C6-835A-4A5A-A0CA-CD36AD6179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E921-69C9-415F-B18A-57D6A796043B}" type="datetimeFigureOut">
              <a:rPr lang="zh-TW" altLang="en-US" smtClean="0"/>
              <a:pPr/>
              <a:t>2012/3/4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30C6-835A-4A5A-A0CA-CD36AD6179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E921-69C9-415F-B18A-57D6A796043B}" type="datetimeFigureOut">
              <a:rPr lang="zh-TW" altLang="en-US" smtClean="0"/>
              <a:pPr/>
              <a:t>2012/3/4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30C6-835A-4A5A-A0CA-CD36AD6179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E921-69C9-415F-B18A-57D6A796043B}" type="datetimeFigureOut">
              <a:rPr lang="zh-TW" altLang="en-US" smtClean="0"/>
              <a:pPr/>
              <a:t>2012/3/4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30C6-835A-4A5A-A0CA-CD36AD6179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E921-69C9-415F-B18A-57D6A796043B}" type="datetimeFigureOut">
              <a:rPr lang="zh-TW" altLang="en-US" smtClean="0"/>
              <a:pPr/>
              <a:t>2012/3/4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30C6-835A-4A5A-A0CA-CD36AD6179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E921-69C9-415F-B18A-57D6A796043B}" type="datetimeFigureOut">
              <a:rPr lang="zh-TW" altLang="en-US" smtClean="0"/>
              <a:pPr/>
              <a:t>2012/3/4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30C6-835A-4A5A-A0CA-CD36AD6179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E921-69C9-415F-B18A-57D6A796043B}" type="datetimeFigureOut">
              <a:rPr lang="zh-TW" altLang="en-US" smtClean="0"/>
              <a:pPr/>
              <a:t>2012/3/4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30C6-835A-4A5A-A0CA-CD36AD6179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E921-69C9-415F-B18A-57D6A796043B}" type="datetimeFigureOut">
              <a:rPr lang="zh-TW" altLang="en-US" smtClean="0"/>
              <a:pPr/>
              <a:t>2012/3/4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30C6-835A-4A5A-A0CA-CD36AD6179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E921-69C9-415F-B18A-57D6A796043B}" type="datetimeFigureOut">
              <a:rPr lang="zh-TW" altLang="en-US" smtClean="0"/>
              <a:pPr/>
              <a:t>2012/3/4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30C6-835A-4A5A-A0CA-CD36AD6179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8E921-69C9-415F-B18A-57D6A796043B}" type="datetimeFigureOut">
              <a:rPr lang="zh-TW" altLang="en-US" smtClean="0"/>
              <a:pPr/>
              <a:t>2012/3/4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930C6-835A-4A5A-A0CA-CD36AD6179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" y="0"/>
            <a:ext cx="6732239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3573016"/>
            <a:ext cx="5220072" cy="2448272"/>
          </a:xfrm>
        </p:spPr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日本特色節慶與建築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779912" y="4509120"/>
            <a:ext cx="5616624" cy="234888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台文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102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邱奕齊</a:t>
            </a:r>
            <a:endParaRPr lang="en-US" altLang="zh-TW" b="1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台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文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103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林旆嫺</a:t>
            </a:r>
            <a:endParaRPr lang="en-US" altLang="zh-TW" b="1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企管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103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吳孟軒</a:t>
            </a:r>
            <a:endParaRPr lang="en-US" altLang="zh-TW" b="1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企管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102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吳東翰</a:t>
            </a:r>
            <a:endParaRPr lang="en-US" altLang="zh-TW" b="1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7092280" y="404664"/>
            <a:ext cx="8640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7848600" y="1412776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lum bright="40000"/>
          </a:blip>
          <a:srcRect/>
          <a:stretch>
            <a:fillRect/>
          </a:stretch>
        </p:blipFill>
        <p:spPr bwMode="auto">
          <a:xfrm>
            <a:off x="6876256" y="2276872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lum bright="40000"/>
          </a:blip>
          <a:srcRect/>
          <a:stretch>
            <a:fillRect/>
          </a:stretch>
        </p:blipFill>
        <p:spPr bwMode="auto">
          <a:xfrm>
            <a:off x="7920286" y="3429000"/>
            <a:ext cx="82817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lum bright="1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LineDrawing/>
                    </a14:imgEffect>
                    <a14:imgEffect>
                      <a14:sharpenSoften amount="-65000"/>
                    </a14:imgEffect>
                    <a14:imgEffect>
                      <a14:brightnessContrast bright="-1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92"/>
            <a:ext cx="9138676" cy="685400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776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影響</a:t>
            </a:r>
            <a:endParaRPr lang="zh-TW" altLang="en-US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476672"/>
            <a:ext cx="7632848" cy="30963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盂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蘭盆節是民間最大的傳統節日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，原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是追祭祖先、祈禱冥福的日子，現已是家庭團圓、合村歡樂的節日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日本人對盂蘭盆節很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重視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，現已成為僅次於元旦的重要節日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每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到盂蘭盆節時，日本各企業均</a:t>
            </a:r>
            <a:r>
              <a:rPr lang="zh-TW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放假</a:t>
            </a:r>
            <a:r>
              <a:rPr lang="en-US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7~15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天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盆休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，很多出門在外工作的日本人都在選擇利用這個假期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返鄉團聚祭祖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，此時像大都市（如東京、大阪等）街道多顯冷清，有點類似中國的清明節。。</a:t>
            </a:r>
          </a:p>
          <a:p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7" y="2132856"/>
            <a:ext cx="6499837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850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LineDrawing/>
                    </a14:imgEffect>
                    <a14:imgEffect>
                      <a14:sharpenSoften amount="-65000"/>
                    </a14:imgEffect>
                    <a14:imgEffect>
                      <a14:brightnessContrast bright="-1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92"/>
            <a:ext cx="9138676" cy="685400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時間</a:t>
            </a:r>
            <a:endParaRPr lang="zh-TW" altLang="en-US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每年的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13</a:t>
            </a:r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日～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日，但有些地方是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舉行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穿著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夏季的單和服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5112568" cy="343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880368"/>
            <a:ext cx="67818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283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LineDrawing/>
                    </a14:imgEffect>
                    <a14:imgEffect>
                      <a14:sharpenSoften amount="-65000"/>
                    </a14:imgEffect>
                    <a14:imgEffect>
                      <a14:brightnessContrast bright="-1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92"/>
            <a:ext cx="9138676" cy="685400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內容</a:t>
            </a:r>
            <a:endParaRPr lang="zh-TW" altLang="en-US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628800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家家都設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魂龕</a:t>
            </a:r>
            <a:endParaRPr lang="en-US" altLang="zh-TW" sz="24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現下是在陽歷的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13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日點燃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迎魂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火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迎接祖先的靈魂，和活人一起生活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天，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16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日以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送魂火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的模式把祖先的靈魂送回陰間。</a:t>
            </a:r>
            <a:endParaRPr lang="en-US" altLang="zh-TW" sz="2400" b="1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sz="2400" b="1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京都的“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大文字燒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1484784"/>
            <a:ext cx="5112568" cy="308720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4788" y="2276872"/>
            <a:ext cx="644675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1899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LineDrawing/>
                    </a14:imgEffect>
                    <a14:imgEffect>
                      <a14:sharpenSoften amount="-65000"/>
                    </a14:imgEffect>
                    <a14:imgEffect>
                      <a14:brightnessContrast bright="-1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92"/>
            <a:ext cx="9138676" cy="685400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盂蘭盆舞</a:t>
            </a:r>
            <a:endParaRPr lang="zh-TW" altLang="en-US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這本來是表達了離開地獄的人們的喜悅，現下已經變成了具有各地特徵的民間舞蹈了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        阿波舞（德島縣德島市）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        亞撒舞（廣島縣三原市）</a:t>
            </a:r>
          </a:p>
          <a:p>
            <a:pPr marL="0" indent="0">
              <a:buNone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        桑撒舞（岩手縣盛岡市）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7135" y="548680"/>
            <a:ext cx="7128792" cy="396044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358" y="2924944"/>
            <a:ext cx="8466347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094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ctrTitle"/>
          </p:nvPr>
        </p:nvSpPr>
        <p:spPr>
          <a:xfrm>
            <a:off x="649288" y="19050"/>
            <a:ext cx="7772400" cy="2376488"/>
          </a:xfrm>
        </p:spPr>
        <p:txBody>
          <a:bodyPr/>
          <a:lstStyle/>
          <a:p>
            <a:r>
              <a:rPr lang="ja-JP" altLang="en-US" smtClean="0">
                <a:cs typeface="HG創英角ｺﾞｼｯｸUB"/>
              </a:rPr>
              <a:t>安藤 忠雄 </a:t>
            </a:r>
            <a:br>
              <a:rPr lang="ja-JP" altLang="en-US" smtClean="0">
                <a:cs typeface="HG創英角ｺﾞｼｯｸUB"/>
              </a:rPr>
            </a:br>
            <a:r>
              <a:rPr lang="ja-JP" altLang="en-US" smtClean="0">
                <a:cs typeface="HG創英角ｺﾞｼｯｸUB"/>
              </a:rPr>
              <a:t> あんどう ただお 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708275"/>
            <a:ext cx="6400800" cy="36004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 dirty="0"/>
          </a:p>
        </p:txBody>
      </p:sp>
      <p:pic>
        <p:nvPicPr>
          <p:cNvPr id="12292" name="圖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606675"/>
            <a:ext cx="5327650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設計理念</a:t>
            </a:r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安藤反對裝飾及虛偽，他希望以簡單的幾何形來表達日本人 的生活精神。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80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當幾何圖形在建築中運用時，建築形體在整個自然中的地位就可很清楚的跳脫界定，自然和幾何產生互動。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借由光的影子閱讀出空間疏密的分佈層次。經過這樣處理，自然與建築既對立又並存。</a:t>
            </a:r>
          </a:p>
          <a:p>
            <a:endParaRPr lang="zh-TW" altLang="en-US" smtClean="0"/>
          </a:p>
          <a:p>
            <a:endParaRPr lang="zh-TW" altLang="en-US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設計風格</a:t>
            </a:r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>
          <a:xfrm>
            <a:off x="250825" y="1600200"/>
            <a:ext cx="8208963" cy="4525963"/>
          </a:xfrm>
        </p:spPr>
        <p:txBody>
          <a:bodyPr/>
          <a:lstStyle/>
          <a:p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由幾個幾何型拼湊合而，但卻能讓人產生禪意的聯想。</a:t>
            </a:r>
          </a:p>
          <a:p>
            <a:endParaRPr lang="zh-TW" altLang="en-US" sz="280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現代的建築、空間都強調動線順暢，但因反對現代的機能主義，所以就會故意用動線迴游的方式。</a:t>
            </a:r>
          </a:p>
          <a:p>
            <a:endParaRPr lang="zh-TW" altLang="en-US" sz="280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安藤的作品有個特色，就是「找不到門，卻處處是入口」。牆是第一個看到的建築元素，順著牆走會找到坡或階，入口隨即顯現。</a:t>
            </a:r>
          </a:p>
          <a:p>
            <a:endParaRPr lang="zh-TW" alt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6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zh-TW" altLang="en-US" dirty="0"/>
          </a:p>
        </p:txBody>
      </p:sp>
      <p:sp>
        <p:nvSpPr>
          <p:cNvPr id="15363" name="內容版面配置區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5327650"/>
          </a:xfrm>
        </p:spPr>
        <p:txBody>
          <a:bodyPr/>
          <a:lstStyle/>
          <a:p>
            <a:r>
              <a:rPr lang="ja-JP" altLang="en-US" smtClean="0">
                <a:latin typeface="標楷體" pitchFamily="65" charset="-120"/>
                <a:ea typeface="標楷體" pitchFamily="65" charset="-120"/>
              </a:rPr>
              <a:t>大規模的公共建築到小型的個人住宅作品</a:t>
            </a:r>
            <a:endParaRPr lang="en-US" altLang="ja-JP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運用清水混凝土、幾何形狀、光與影、固體與流體等對比，呈現的獨特建築概念與風格</a:t>
            </a:r>
            <a:endParaRPr lang="en-US" altLang="ja-JP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ja-JP" smtClean="0">
                <a:latin typeface="標楷體" pitchFamily="65" charset="-120"/>
                <a:ea typeface="標楷體" pitchFamily="65" charset="-120"/>
              </a:rPr>
              <a:t>1980</a:t>
            </a:r>
            <a:r>
              <a:rPr lang="ja-JP" altLang="en-US" smtClean="0">
                <a:latin typeface="標楷體" pitchFamily="65" charset="-120"/>
                <a:ea typeface="標楷體" pitchFamily="65" charset="-120"/>
              </a:rPr>
              <a:t>年代在關西周邊（特別是神戶・北野町、大阪心斎橋一帶）設計了許多商業設施、寺廟、教會等。</a:t>
            </a:r>
            <a:endParaRPr lang="en-US" altLang="ja-JP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ja-JP" smtClean="0">
                <a:latin typeface="標楷體" pitchFamily="65" charset="-120"/>
                <a:ea typeface="標楷體" pitchFamily="65" charset="-120"/>
              </a:rPr>
              <a:t>1990</a:t>
            </a:r>
            <a:r>
              <a:rPr lang="ja-JP" altLang="en-US" smtClean="0">
                <a:latin typeface="標楷體" pitchFamily="65" charset="-120"/>
                <a:ea typeface="標楷體" pitchFamily="65" charset="-120"/>
              </a:rPr>
              <a:t>年代之後公共建築、美術館，以及海外的建築設計案開始增加。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850" y="105251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/>
              <a:t>安藤忠雄的建築迷宮</a:t>
            </a:r>
            <a:br>
              <a:rPr lang="zh-TW" altLang="en-US" dirty="0" smtClean="0"/>
            </a:br>
            <a:r>
              <a:rPr lang="en-US" altLang="zh-TW" dirty="0" smtClean="0"/>
              <a:t>The Labyrinth of </a:t>
            </a:r>
            <a:r>
              <a:rPr lang="en-US" altLang="zh-TW" dirty="0" err="1" smtClean="0"/>
              <a:t>Tadao</a:t>
            </a:r>
            <a:r>
              <a:rPr lang="en-US" altLang="zh-TW" dirty="0" smtClean="0"/>
              <a:t> Ando</a:t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>
          <a:xfrm>
            <a:off x="468313" y="2781300"/>
            <a:ext cx="8229600" cy="3600450"/>
          </a:xfrm>
        </p:spPr>
        <p:txBody>
          <a:bodyPr/>
          <a:lstStyle/>
          <a:p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所謂建築，必須把「隨著時間改變而移動的光影、吹過的風所攜帶的味道、響遍建築裡頭的人們交談聲、在周邊漂浮的空氣對肌膚的觸感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」一起考慮進去。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他說，「在未知的可能性與眼睛所看不到的領域裡，才更隱藏著真正的美。」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沃夫茲堡現代美術館</a:t>
            </a:r>
          </a:p>
        </p:txBody>
      </p:sp>
      <p:pic>
        <p:nvPicPr>
          <p:cNvPr id="17411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520825"/>
            <a:ext cx="3743325" cy="5046663"/>
          </a:xfrm>
        </p:spPr>
      </p:pic>
      <p:pic>
        <p:nvPicPr>
          <p:cNvPr id="17412" name="圖片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1557338"/>
            <a:ext cx="381000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692696"/>
            <a:ext cx="1872208" cy="222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4680520" cy="1296144"/>
          </a:xfrm>
        </p:spPr>
        <p:txBody>
          <a:bodyPr>
            <a:noAutofit/>
          </a:bodyPr>
          <a:lstStyle/>
          <a:p>
            <a:r>
              <a:rPr lang="zh-TW" altLang="zh-TW" sz="4800" b="1" dirty="0" smtClean="0">
                <a:latin typeface="標楷體" pitchFamily="65" charset="-120"/>
                <a:ea typeface="標楷體" pitchFamily="65" charset="-120"/>
              </a:rPr>
              <a:t>日本成人禮</a:t>
            </a:r>
            <a:r>
              <a:rPr lang="zh-TW" altLang="zh-TW" sz="4800" dirty="0" smtClean="0"/>
              <a:t/>
            </a:r>
            <a:br>
              <a:rPr lang="zh-TW" altLang="zh-TW" sz="4800" dirty="0" smtClean="0"/>
            </a:b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2420888"/>
            <a:ext cx="7056784" cy="37052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dirty="0" smtClean="0"/>
              <a:t>            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日本成人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禮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從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中國傳入日本，慶祝全國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本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度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歲生辰的少男少女。明治維新前定於正月十五日（即元宵節），日本廢除農曆後改為西曆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日，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2000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年改訂為在每年一月的第二個星期一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b="1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5220072" y="908721"/>
            <a:ext cx="2403351" cy="15841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/>
              <a:t>淡</a:t>
            </a:r>
            <a:r>
              <a:rPr lang="zh-TW" altLang="en-US" dirty="0"/>
              <a:t>路夢</a:t>
            </a:r>
            <a:r>
              <a:rPr lang="zh-TW" altLang="en-US" dirty="0" smtClean="0"/>
              <a:t>舞台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ja-JP" altLang="en-US" dirty="0" smtClean="0"/>
              <a:t>あ</a:t>
            </a:r>
            <a:r>
              <a:rPr lang="ja-JP" altLang="en-US" dirty="0"/>
              <a:t>わじゆめぶたい</a:t>
            </a:r>
            <a:endParaRPr lang="zh-TW" altLang="en-US" dirty="0"/>
          </a:p>
        </p:txBody>
      </p:sp>
      <p:pic>
        <p:nvPicPr>
          <p:cNvPr id="18435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773238"/>
            <a:ext cx="6624637" cy="4789487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8509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/>
              <a:t>日本大阪府立狹山池博物館</a:t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19459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546225"/>
            <a:ext cx="6985000" cy="465137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日本北海道水之教堂</a:t>
            </a:r>
          </a:p>
        </p:txBody>
      </p:sp>
      <p:pic>
        <p:nvPicPr>
          <p:cNvPr id="20483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611313"/>
            <a:ext cx="7056437" cy="486251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日本神戶 風之教堂</a:t>
            </a:r>
          </a:p>
        </p:txBody>
      </p:sp>
      <p:pic>
        <p:nvPicPr>
          <p:cNvPr id="21507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557338"/>
            <a:ext cx="6978650" cy="47879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日本大阪 光之教堂</a:t>
            </a:r>
          </a:p>
        </p:txBody>
      </p:sp>
      <p:pic>
        <p:nvPicPr>
          <p:cNvPr id="22531" name="內容版面配置區 1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484313"/>
            <a:ext cx="3960813" cy="5021262"/>
          </a:xfrm>
        </p:spPr>
      </p:pic>
      <p:pic>
        <p:nvPicPr>
          <p:cNvPr id="22532" name="圖片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484313"/>
            <a:ext cx="3722687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真言宗本福寺水御堂</a:t>
            </a:r>
          </a:p>
        </p:txBody>
      </p:sp>
      <p:pic>
        <p:nvPicPr>
          <p:cNvPr id="23555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557338"/>
            <a:ext cx="3455987" cy="4686300"/>
          </a:xfrm>
        </p:spPr>
      </p:pic>
      <p:pic>
        <p:nvPicPr>
          <p:cNvPr id="23556" name="圖片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1574800"/>
            <a:ext cx="4567238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大阪飛鳥博物館</a:t>
            </a:r>
          </a:p>
        </p:txBody>
      </p:sp>
      <p:pic>
        <p:nvPicPr>
          <p:cNvPr id="24579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484313"/>
            <a:ext cx="3598862" cy="5148262"/>
          </a:xfrm>
        </p:spPr>
      </p:pic>
      <p:pic>
        <p:nvPicPr>
          <p:cNvPr id="24580" name="圖片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1484313"/>
            <a:ext cx="3600450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日本 直島美術館</a:t>
            </a:r>
          </a:p>
        </p:txBody>
      </p:sp>
      <p:pic>
        <p:nvPicPr>
          <p:cNvPr id="25603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427163"/>
            <a:ext cx="3427412" cy="4968875"/>
          </a:xfrm>
        </p:spPr>
      </p:pic>
      <p:pic>
        <p:nvPicPr>
          <p:cNvPr id="25604" name="圖片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2852738"/>
            <a:ext cx="518477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   </a:t>
            </a:r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2616" y="-531440"/>
            <a:ext cx="10945216" cy="792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4330824" cy="1656184"/>
          </a:xfrm>
        </p:spPr>
        <p:txBody>
          <a:bodyPr>
            <a:normAutofit fontScale="90000"/>
          </a:bodyPr>
          <a:lstStyle/>
          <a:p>
            <a:r>
              <a:rPr lang="zh-TW" altLang="zh-TW" sz="53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由來及</a:t>
            </a:r>
            <a:r>
              <a:rPr lang="zh-TW" altLang="zh-TW" sz="53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儀式</a:t>
            </a:r>
            <a:r>
              <a:rPr lang="en-US" altLang="zh-TW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zh-TW" sz="3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古代</a:t>
            </a:r>
            <a:r>
              <a:rPr lang="zh-TW" altLang="en-US" sz="3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到現代的轉變</a:t>
            </a:r>
            <a:r>
              <a:rPr lang="en-US" altLang="zh-TW" dirty="0" smtClean="0">
                <a:solidFill>
                  <a:srgbClr val="C00000"/>
                </a:solidFill>
              </a:rPr>
              <a:t/>
            </a:r>
            <a:br>
              <a:rPr lang="en-US" altLang="zh-TW" dirty="0" smtClean="0">
                <a:solidFill>
                  <a:srgbClr val="C00000"/>
                </a:solidFill>
              </a:rPr>
            </a:b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altLang="zh-TW" dirty="0"/>
          </a:p>
          <a:p>
            <a:pPr indent="-540000">
              <a:buNone/>
            </a:pPr>
            <a:r>
              <a:rPr lang="zh-TW" altLang="en-US" dirty="0" smtClean="0"/>
              <a:t>         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日本男孩成年約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歲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，女孩約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13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歲。在江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戶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時代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1603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年—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1868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年），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男孩被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安排剪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掉額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髮，女孩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則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將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她牙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齒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染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為黑色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indent="-540000">
              <a:buNone/>
            </a:pPr>
            <a:endParaRPr lang="zh-TW" altLang="zh-TW" dirty="0"/>
          </a:p>
          <a:p>
            <a:pPr indent="-540000">
              <a:buNone/>
            </a:pPr>
            <a:r>
              <a:rPr lang="zh-TW" altLang="en-US" dirty="0" smtClean="0"/>
              <a:t>            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1876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年，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歲為成年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的法定年齡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。男性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一般會穿戴套裝衣服到他們的成年禮儀式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，女性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則選擇穿戴傳統「振袖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」。對未婚婦女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，「振袖」是她們能穿戴的最正式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服飾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>
                <a:latin typeface="標楷體" pitchFamily="65" charset="-120"/>
                <a:ea typeface="標楷體" pitchFamily="65" charset="-120"/>
              </a:rPr>
            </a:b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6444208" y="692696"/>
            <a:ext cx="1816365" cy="1772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4572000" y="692696"/>
            <a:ext cx="1691680" cy="1700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-477364"/>
            <a:ext cx="10441160" cy="765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864096"/>
          </a:xfrm>
        </p:spPr>
        <p:txBody>
          <a:bodyPr>
            <a:normAutofit/>
          </a:bodyPr>
          <a:lstStyle/>
          <a:p>
            <a:r>
              <a:rPr lang="zh-TW" altLang="zh-TW" sz="4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現代儀式</a:t>
            </a:r>
            <a:r>
              <a:rPr lang="en-US" altLang="zh-TW" sz="4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48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 smtClean="0"/>
              <a:t>         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由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區公所發函邀請二十歲的青年，至公所禮堂接受勉勵及祝賀，會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後贈一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份小禮物，以為慶賀。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參加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成年禮的男性著西裝、打領帶，女性則穿著父母贈與，約合台幣二～三十萬元的最正式禮服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振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袖盛裝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與會。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023"/>
            <a:ext cx="9144000" cy="687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7" name="Picture 3" descr="C:\Documents and Settings\user\桌面\新增資料夾\1158_2011080318050518wq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492896"/>
            <a:ext cx="3031538" cy="4365104"/>
          </a:xfrm>
          <a:prstGeom prst="rect">
            <a:avLst/>
          </a:prstGeom>
          <a:noFill/>
        </p:spPr>
      </p:pic>
      <p:pic>
        <p:nvPicPr>
          <p:cNvPr id="1028" name="Picture 4" descr="C:\Documents and Settings\user\桌面\新增資料夾\20100109yl0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68960"/>
            <a:ext cx="4283968" cy="3456384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7" y="404664"/>
            <a:ext cx="359514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C:\Documents and Settings\user\桌面\新增資料夾\_44354573_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48680"/>
            <a:ext cx="3894194" cy="2808312"/>
          </a:xfrm>
          <a:prstGeom prst="rect">
            <a:avLst/>
          </a:prstGeom>
          <a:noFill/>
        </p:spPr>
      </p:pic>
      <p:pic>
        <p:nvPicPr>
          <p:cNvPr id="5" name="Picture 5" descr="C:\Documents and Settings\user\桌面\新增資料夾\thumbna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068960"/>
            <a:ext cx="4104456" cy="30057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218" name="Picture 2" descr="C:\Documents and Settings\user\桌面\新增資料夾\47877d4cccfa1004854f37f07fa981f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05064" cy="4005064"/>
          </a:xfrm>
          <a:prstGeom prst="rect">
            <a:avLst/>
          </a:prstGeom>
          <a:noFill/>
        </p:spPr>
      </p:pic>
      <p:pic>
        <p:nvPicPr>
          <p:cNvPr id="9219" name="Picture 3" descr="C:\Documents and Settings\user\桌面\新增資料夾\20090428_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5687" y="332656"/>
            <a:ext cx="3455645" cy="4608512"/>
          </a:xfrm>
          <a:prstGeom prst="rect">
            <a:avLst/>
          </a:prstGeom>
          <a:noFill/>
        </p:spPr>
      </p:pic>
      <p:pic>
        <p:nvPicPr>
          <p:cNvPr id="9220" name="Picture 4" descr="C:\Documents and Settings\user\桌面\新增資料夾\T1r_0FXjxJXXb2rzrb_094517_jpg_310x3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212976"/>
            <a:ext cx="3492168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lum bright="1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LineDrawing/>
                    </a14:imgEffect>
                    <a14:imgEffect>
                      <a14:sharpenSoften amount="-65000"/>
                    </a14:imgEffect>
                    <a14:imgEffect>
                      <a14:brightnessContrast bright="-1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92"/>
            <a:ext cx="9138676" cy="685400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日本盂蘭盆節</a:t>
            </a:r>
            <a:endParaRPr lang="zh-TW" altLang="en-US" sz="60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zh-TW" b="1" dirty="0">
                <a:solidFill>
                  <a:schemeClr val="tx1"/>
                </a:solidFill>
              </a:rPr>
              <a:t>魂</a:t>
            </a:r>
            <a:r>
              <a:rPr lang="ja-JP" altLang="zh-TW" b="1" dirty="0" smtClean="0">
                <a:solidFill>
                  <a:schemeClr val="tx1"/>
                </a:solidFill>
              </a:rPr>
              <a:t>祭</a:t>
            </a:r>
            <a:r>
              <a:rPr lang="en-US" altLang="zh-TW" b="1" dirty="0" smtClean="0">
                <a:solidFill>
                  <a:schemeClr val="tx1"/>
                </a:solidFill>
              </a:rPr>
              <a:t>“</a:t>
            </a:r>
            <a:r>
              <a:rPr lang="zh-TW" altLang="en-US" b="1" dirty="0" smtClean="0">
                <a:solidFill>
                  <a:schemeClr val="tx1"/>
                </a:solidFill>
              </a:rPr>
              <a:t> </a:t>
            </a:r>
            <a:r>
              <a:rPr lang="zh-TW" altLang="en-US" b="1" dirty="0">
                <a:solidFill>
                  <a:schemeClr val="tx1"/>
                </a:solidFill>
              </a:rPr>
              <a:t>   </a:t>
            </a:r>
            <a:r>
              <a:rPr lang="en-US" altLang="zh-TW" b="1" dirty="0" smtClean="0">
                <a:solidFill>
                  <a:schemeClr val="tx1"/>
                </a:solidFill>
              </a:rPr>
              <a:t>”</a:t>
            </a:r>
            <a:r>
              <a:rPr lang="ja-JP" altLang="zh-TW" b="1" dirty="0" smtClean="0">
                <a:solidFill>
                  <a:schemeClr val="tx1"/>
                </a:solidFill>
              </a:rPr>
              <a:t>燈籠節</a:t>
            </a:r>
            <a:r>
              <a:rPr lang="en-US" altLang="zh-TW" b="1" dirty="0" smtClean="0">
                <a:solidFill>
                  <a:schemeClr val="tx1"/>
                </a:solidFill>
              </a:rPr>
              <a:t>“</a:t>
            </a:r>
            <a:r>
              <a:rPr lang="zh-TW" altLang="en-US" b="1" dirty="0" smtClean="0">
                <a:solidFill>
                  <a:schemeClr val="tx1"/>
                </a:solidFill>
              </a:rPr>
              <a:t> </a:t>
            </a:r>
            <a:r>
              <a:rPr lang="zh-TW" altLang="en-US" b="1" dirty="0">
                <a:solidFill>
                  <a:schemeClr val="tx1"/>
                </a:solidFill>
              </a:rPr>
              <a:t>   </a:t>
            </a:r>
            <a:r>
              <a:rPr lang="en-US" altLang="zh-TW" b="1" dirty="0" smtClean="0">
                <a:solidFill>
                  <a:schemeClr val="tx1"/>
                </a:solidFill>
              </a:rPr>
              <a:t>"</a:t>
            </a:r>
            <a:r>
              <a:rPr lang="ja-JP" altLang="zh-TW" b="1" dirty="0">
                <a:solidFill>
                  <a:schemeClr val="tx1"/>
                </a:solidFill>
              </a:rPr>
              <a:t>佛教萬靈會</a:t>
            </a:r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883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lum bright="1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LineDrawing/>
                    </a14:imgEffect>
                    <a14:imgEffect>
                      <a14:sharpenSoften amount="-65000"/>
                    </a14:imgEffect>
                    <a14:imgEffect>
                      <a14:brightnessContrast bright="-1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92"/>
            <a:ext cx="9138676" cy="685400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緣由</a:t>
            </a:r>
            <a:r>
              <a:rPr lang="en-US" altLang="zh-TW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&amp;</a:t>
            </a:r>
            <a:r>
              <a:rPr lang="zh-TW" altLang="en-US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傳入</a:t>
            </a:r>
            <a:endParaRPr lang="zh-TW" altLang="en-US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釋尊有個叫目連尊者的弟子，神通廣大，能看到死者的靈魂。當他看到死去的母親墮落於“餓鬼道”中，受飢餓與倒懸之苦時，為了解救母親，目連求教於佛，佛教於七月十五日作盂蘭盆以救其母。後人為了死去的親人免遭落地獄和飢餓之苦，同日照此仿行，設齋供祭品，請法師僧人誦經念佛等等。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2141" y="3212976"/>
            <a:ext cx="4968552" cy="351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793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939</Words>
  <Application>Microsoft Office PowerPoint</Application>
  <PresentationFormat>如螢幕大小 (4:3)</PresentationFormat>
  <Paragraphs>71</Paragraphs>
  <Slides>28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29" baseType="lpstr">
      <vt:lpstr>Office 佈景主題</vt:lpstr>
      <vt:lpstr>日本特色節慶與建築</vt:lpstr>
      <vt:lpstr>日本成人禮 </vt:lpstr>
      <vt:lpstr>由來及儀式 古代到現代的轉變 </vt:lpstr>
      <vt:lpstr>現代儀式 </vt:lpstr>
      <vt:lpstr>投影片 5</vt:lpstr>
      <vt:lpstr>投影片 6</vt:lpstr>
      <vt:lpstr>投影片 7</vt:lpstr>
      <vt:lpstr>日本盂蘭盆節</vt:lpstr>
      <vt:lpstr>緣由&amp;傳入</vt:lpstr>
      <vt:lpstr>影響</vt:lpstr>
      <vt:lpstr>時間</vt:lpstr>
      <vt:lpstr>內容</vt:lpstr>
      <vt:lpstr>盂蘭盆舞</vt:lpstr>
      <vt:lpstr>安藤 忠雄   あんどう ただお </vt:lpstr>
      <vt:lpstr>設計理念</vt:lpstr>
      <vt:lpstr>設計風格</vt:lpstr>
      <vt:lpstr>投影片 17</vt:lpstr>
      <vt:lpstr>安藤忠雄的建築迷宮 The Labyrinth of Tadao Ando </vt:lpstr>
      <vt:lpstr>沃夫茲堡現代美術館</vt:lpstr>
      <vt:lpstr>淡路夢舞台 あわじゆめぶたい</vt:lpstr>
      <vt:lpstr>日本大阪府立狹山池博物館 </vt:lpstr>
      <vt:lpstr>日本北海道水之教堂</vt:lpstr>
      <vt:lpstr>日本神戶 風之教堂</vt:lpstr>
      <vt:lpstr>日本大阪 光之教堂</vt:lpstr>
      <vt:lpstr>真言宗本福寺水御堂</vt:lpstr>
      <vt:lpstr>大阪飛鳥博物館</vt:lpstr>
      <vt:lpstr>日本 直島美術館</vt:lpstr>
      <vt:lpstr>投影片 28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日本節慶</dc:title>
  <dc:creator>Valued Acer Customer</dc:creator>
  <cp:lastModifiedBy>Valued Acer Customer</cp:lastModifiedBy>
  <cp:revision>9</cp:revision>
  <dcterms:created xsi:type="dcterms:W3CDTF">2012-03-02T11:43:51Z</dcterms:created>
  <dcterms:modified xsi:type="dcterms:W3CDTF">2012-03-04T13:24:11Z</dcterms:modified>
</cp:coreProperties>
</file>