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 按一下以編輯母片子標題樣式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751B-1D31-A243-A5E9-A57604F44445}" type="datetimeFigureOut">
              <a:rPr kumimoji="1" lang="zh-TW" altLang="en-US" smtClean="0"/>
              <a:t>12/2/22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5867-F1FB-B749-800B-33350F05025A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751B-1D31-A243-A5E9-A57604F44445}" type="datetimeFigureOut">
              <a:rPr kumimoji="1" lang="zh-TW" altLang="en-US" smtClean="0"/>
              <a:t>12/2/22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5867-F1FB-B749-800B-33350F05025A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標題上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751B-1D31-A243-A5E9-A57604F44445}" type="datetimeFigureOut">
              <a:rPr kumimoji="1" lang="zh-TW" altLang="en-US" smtClean="0"/>
              <a:t>12/2/22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5867-F1FB-B749-800B-33350F05025A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標題上 2 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751B-1D31-A243-A5E9-A57604F44445}" type="datetimeFigureOut">
              <a:rPr kumimoji="1" lang="zh-TW" altLang="en-US" smtClean="0"/>
              <a:t>12/2/22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5867-F1FB-B749-800B-33350F05025A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張含標題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751B-1D31-A243-A5E9-A57604F44445}" type="datetimeFigureOut">
              <a:rPr kumimoji="1" lang="zh-TW" altLang="en-US" smtClean="0"/>
              <a:t>12/2/22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5867-F1FB-B749-800B-33350F05025A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zh-TW" altLang="en-US" smtClean="0"/>
              <a:t>按一下以編輯母片標題樣式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張含標題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751B-1D31-A243-A5E9-A57604F44445}" type="datetimeFigureOut">
              <a:rPr kumimoji="1" lang="zh-TW" altLang="en-US" smtClean="0"/>
              <a:t>12/2/22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5867-F1FB-B749-800B-33350F05025A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zh-TW" altLang="en-US" smtClean="0"/>
              <a:t>按一下以編輯母片標題樣式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751B-1D31-A243-A5E9-A57604F44445}" type="datetimeFigureOut">
              <a:rPr kumimoji="1" lang="zh-TW" altLang="en-US" smtClean="0"/>
              <a:t>12/2/22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5867-F1FB-B749-800B-33350F05025A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751B-1D31-A243-A5E9-A57604F44445}" type="datetimeFigureOut">
              <a:rPr kumimoji="1" lang="zh-TW" altLang="en-US" smtClean="0"/>
              <a:t>12/2/22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5867-F1FB-B749-800B-33350F05025A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751B-1D31-A243-A5E9-A57604F44445}" type="datetimeFigureOut">
              <a:rPr kumimoji="1" lang="zh-TW" altLang="en-US" smtClean="0"/>
              <a:t>12/2/22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5867-F1FB-B749-800B-33350F05025A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含 3 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 按一下以編輯母片子標題樣式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751B-1D31-A243-A5E9-A57604F44445}" type="datetimeFigureOut">
              <a:rPr kumimoji="1" lang="zh-TW" altLang="en-US" smtClean="0"/>
              <a:t>12/2/22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5867-F1FB-B749-800B-33350F05025A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751B-1D31-A243-A5E9-A57604F44445}" type="datetimeFigureOut">
              <a:rPr kumimoji="1" lang="zh-TW" altLang="en-US" smtClean="0"/>
              <a:t>12/2/22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5867-F1FB-B749-800B-33350F05025A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751B-1D31-A243-A5E9-A57604F44445}" type="datetimeFigureOut">
              <a:rPr kumimoji="1" lang="zh-TW" altLang="en-US" smtClean="0"/>
              <a:t>12/2/22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5867-F1FB-B749-800B-33350F05025A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751B-1D31-A243-A5E9-A57604F44445}" type="datetimeFigureOut">
              <a:rPr kumimoji="1" lang="zh-TW" altLang="en-US" smtClean="0"/>
              <a:t>12/2/22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5867-F1FB-B749-800B-33350F05025A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751B-1D31-A243-A5E9-A57604F44445}" type="datetimeFigureOut">
              <a:rPr kumimoji="1" lang="zh-TW" altLang="en-US" smtClean="0"/>
              <a:t>12/2/22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5867-F1FB-B749-800B-33350F05025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751B-1D31-A243-A5E9-A57604F44445}" type="datetimeFigureOut">
              <a:rPr kumimoji="1" lang="zh-TW" altLang="en-US" smtClean="0"/>
              <a:t>12/2/22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5867-F1FB-B749-800B-33350F05025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751B-1D31-A243-A5E9-A57604F44445}" type="datetimeFigureOut">
              <a:rPr kumimoji="1" lang="zh-TW" altLang="en-US" smtClean="0"/>
              <a:t>12/2/22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5867-F1FB-B749-800B-33350F05025A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F3C751B-1D31-A243-A5E9-A57604F44445}" type="datetimeFigureOut">
              <a:rPr kumimoji="1" lang="zh-TW" altLang="en-US" smtClean="0"/>
              <a:t>12/2/22</a:t>
            </a:fld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9F8C5867-F1FB-B749-800B-33350F05025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ja-JP" altLang="en-US" b="1" dirty="0" smtClean="0">
                <a:latin typeface="Adobe 宋体 Std L" pitchFamily="18" charset="-128"/>
                <a:ea typeface="Adobe 宋体 Std L" pitchFamily="18" charset="-128"/>
              </a:rPr>
              <a:t>日本語４</a:t>
            </a:r>
            <a:endParaRPr lang="zh-TW" altLang="en-US" b="1" dirty="0">
              <a:latin typeface="Adobe 宋体 Std L" pitchFamily="18" charset="-128"/>
              <a:ea typeface="Adobe 宋体 Std L" pitchFamily="18" charset="-128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755576" y="27809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宋体 Std L" pitchFamily="18" charset="-128"/>
                <a:ea typeface="Adobe 宋体 Std L" pitchFamily="18" charset="-128"/>
                <a:cs typeface="+mj-cs"/>
              </a:rPr>
              <a:t>本學期的展望</a:t>
            </a:r>
            <a:endParaRPr kumimoji="0" lang="en-US" altLang="zh-TW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宋体 Std L" pitchFamily="18" charset="-128"/>
              <a:ea typeface="Adobe 宋体 Std L" pitchFamily="18" charset="-128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宋体 Std L" pitchFamily="18" charset="-128"/>
              <a:ea typeface="Adobe 宋体 Std L" pitchFamily="18" charset="-128"/>
              <a:cs typeface="+mj-cs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771800" y="5373216"/>
            <a:ext cx="35317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Adobe 明體 Std L" pitchFamily="18" charset="-120"/>
                <a:ea typeface="Adobe 明體 Std L" pitchFamily="18" charset="-120"/>
              </a:rPr>
              <a:t>課程講師</a:t>
            </a:r>
            <a:r>
              <a:rPr lang="en-US" altLang="zh-TW" sz="3600" dirty="0" smtClean="0">
                <a:latin typeface="Adobe 明體 Std L" pitchFamily="18" charset="-120"/>
                <a:ea typeface="Adobe 明體 Std L" pitchFamily="18" charset="-120"/>
              </a:rPr>
              <a:t>:</a:t>
            </a:r>
            <a:r>
              <a:rPr lang="zh-TW" altLang="en-US" sz="3600" dirty="0" smtClean="0">
                <a:latin typeface="Adobe 明體 Std L" pitchFamily="18" charset="-120"/>
                <a:ea typeface="Adobe 明體 Std L" pitchFamily="18" charset="-120"/>
              </a:rPr>
              <a:t>林盈萱</a:t>
            </a:r>
            <a:endParaRPr lang="zh-TW" altLang="en-US" sz="3600" dirty="0">
              <a:latin typeface="Adobe 明體 Std L" pitchFamily="18" charset="-120"/>
              <a:ea typeface="Adobe 明體 Std L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2100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>
                <a:latin typeface="微軟正黑體"/>
                <a:ea typeface="微軟正黑體"/>
                <a:cs typeface="微軟正黑體"/>
              </a:rPr>
              <a:t>本學期上課進度</a:t>
            </a:r>
            <a:endParaRPr kumimoji="1" lang="zh-TW" altLang="en-US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98157" y="2162613"/>
            <a:ext cx="69557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latin typeface="微軟正黑體"/>
                <a:ea typeface="微軟正黑體"/>
                <a:cs typeface="微軟正黑體"/>
              </a:rPr>
              <a:t>　　</a:t>
            </a:r>
            <a:r>
              <a:rPr kumimoji="1" lang="zh-TW" altLang="en-US" sz="4800" dirty="0" smtClean="0">
                <a:latin typeface="微軟正黑體"/>
                <a:ea typeface="微軟正黑體"/>
                <a:cs typeface="微軟正黑體"/>
              </a:rPr>
              <a:t>大家的日本語初級</a:t>
            </a:r>
            <a:r>
              <a:rPr kumimoji="1" lang="en-US" altLang="ja-JP" sz="4800" dirty="0" smtClean="0">
                <a:latin typeface="微軟正黑體"/>
                <a:ea typeface="微軟正黑體"/>
                <a:cs typeface="微軟正黑體"/>
              </a:rPr>
              <a:t>Ⅱ</a:t>
            </a:r>
          </a:p>
          <a:p>
            <a:endParaRPr kumimoji="1" lang="en-US" altLang="ja-JP" sz="4800" dirty="0" smtClean="0">
              <a:latin typeface="微軟正黑體"/>
              <a:ea typeface="微軟正黑體"/>
              <a:cs typeface="微軟正黑體"/>
            </a:endParaRPr>
          </a:p>
          <a:p>
            <a:r>
              <a:rPr kumimoji="1" lang="ja-JP" altLang="ja-JP" sz="4800" dirty="0">
                <a:latin typeface="微軟正黑體"/>
                <a:ea typeface="微軟正黑體"/>
                <a:cs typeface="微軟正黑體"/>
              </a:rPr>
              <a:t>　</a:t>
            </a:r>
            <a:r>
              <a:rPr kumimoji="1" lang="ja-JP" altLang="en-US" sz="4800" dirty="0" smtClean="0">
                <a:latin typeface="微軟正黑體"/>
                <a:ea typeface="微軟正黑體"/>
                <a:cs typeface="微軟正黑體"/>
              </a:rPr>
              <a:t>　　</a:t>
            </a:r>
            <a:r>
              <a:rPr kumimoji="1" lang="en-US" altLang="ja-JP" sz="4800" dirty="0" smtClean="0">
                <a:latin typeface="微軟正黑體"/>
                <a:ea typeface="微軟正黑體"/>
                <a:cs typeface="微軟正黑體"/>
              </a:rPr>
              <a:t>L</a:t>
            </a:r>
            <a:r>
              <a:rPr kumimoji="1" lang="ja-JP" altLang="en-US" sz="4800" dirty="0" smtClean="0">
                <a:latin typeface="微軟正黑體"/>
                <a:ea typeface="微軟正黑體"/>
                <a:cs typeface="微軟正黑體"/>
              </a:rPr>
              <a:t>１９</a:t>
            </a:r>
            <a:r>
              <a:rPr kumimoji="1" lang="en-US" altLang="ja-JP" sz="4800" dirty="0" smtClean="0">
                <a:latin typeface="微軟正黑體"/>
                <a:ea typeface="微軟正黑體"/>
                <a:cs typeface="微軟正黑體"/>
              </a:rPr>
              <a:t>〜L</a:t>
            </a:r>
            <a:r>
              <a:rPr kumimoji="1" lang="ja-JP" altLang="en-US" sz="4800" dirty="0" smtClean="0">
                <a:latin typeface="微軟正黑體"/>
                <a:ea typeface="微軟正黑體"/>
                <a:cs typeface="微軟正黑體"/>
              </a:rPr>
              <a:t>２５</a:t>
            </a:r>
            <a:endParaRPr kumimoji="1" lang="zh-TW" altLang="en-US" sz="4800" dirty="0"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3209442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微軟正黑體"/>
                <a:ea typeface="微軟正黑體"/>
                <a:cs typeface="微軟正黑體"/>
              </a:rPr>
              <a:t>評価</a:t>
            </a:r>
            <a:endParaRPr kumimoji="1" lang="zh-TW" altLang="en-US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0" y="1412776"/>
            <a:ext cx="9212778" cy="7448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4400" dirty="0">
                <a:latin typeface="微軟正黑體"/>
                <a:ea typeface="微軟正黑體"/>
                <a:cs typeface="微軟正黑體"/>
              </a:rPr>
              <a:t> </a:t>
            </a:r>
            <a:r>
              <a:rPr kumimoji="1" lang="en-US" altLang="zh-TW" sz="4400" dirty="0" smtClean="0">
                <a:latin typeface="微軟正黑體"/>
                <a:ea typeface="微軟正黑體"/>
                <a:cs typeface="微軟正黑體"/>
              </a:rPr>
              <a:t>   </a:t>
            </a:r>
            <a:r>
              <a:rPr kumimoji="1" lang="zh-TW" altLang="en-US" sz="4400" dirty="0" smtClean="0">
                <a:latin typeface="微軟正黑體"/>
                <a:ea typeface="微軟正黑體"/>
                <a:cs typeface="微軟正黑體"/>
              </a:rPr>
              <a:t>期中：</a:t>
            </a:r>
            <a:r>
              <a:rPr kumimoji="1" lang="en-US" altLang="zh-TW" sz="4400" dirty="0" smtClean="0">
                <a:latin typeface="微軟正黑體"/>
                <a:ea typeface="微軟正黑體"/>
                <a:cs typeface="微軟正黑體"/>
              </a:rPr>
              <a:t>35%</a:t>
            </a:r>
            <a:endParaRPr kumimoji="1" lang="en-US" altLang="zh-TW" sz="4400" dirty="0" smtClean="0">
              <a:latin typeface="微軟正黑體"/>
              <a:ea typeface="微軟正黑體"/>
              <a:cs typeface="微軟正黑體"/>
            </a:endParaRPr>
          </a:p>
          <a:p>
            <a:r>
              <a:rPr kumimoji="1" lang="en-US" altLang="ja-JP" sz="4400" dirty="0">
                <a:latin typeface="微軟正黑體"/>
                <a:ea typeface="微軟正黑體"/>
                <a:cs typeface="微軟正黑體"/>
              </a:rPr>
              <a:t> </a:t>
            </a:r>
            <a:r>
              <a:rPr kumimoji="1" lang="en-US" altLang="ja-JP" sz="4400" dirty="0" smtClean="0">
                <a:latin typeface="微軟正黑體"/>
                <a:ea typeface="微軟正黑體"/>
                <a:cs typeface="微軟正黑體"/>
              </a:rPr>
              <a:t>   </a:t>
            </a:r>
            <a:r>
              <a:rPr kumimoji="1" lang="zh-TW" altLang="en-US" sz="4400" dirty="0" smtClean="0">
                <a:latin typeface="微軟正黑體"/>
                <a:ea typeface="微軟正黑體"/>
                <a:cs typeface="微軟正黑體"/>
              </a:rPr>
              <a:t>期末：</a:t>
            </a:r>
            <a:r>
              <a:rPr kumimoji="1" lang="en-US" altLang="zh-TW" sz="4400" dirty="0" smtClean="0">
                <a:latin typeface="微軟正黑體"/>
                <a:ea typeface="微軟正黑體"/>
                <a:cs typeface="微軟正黑體"/>
              </a:rPr>
              <a:t>35%</a:t>
            </a:r>
            <a:endParaRPr kumimoji="1" lang="en-US" altLang="ja-JP" sz="4400" dirty="0" smtClean="0">
              <a:latin typeface="微軟正黑體"/>
              <a:ea typeface="微軟正黑體"/>
              <a:cs typeface="微軟正黑體"/>
            </a:endParaRPr>
          </a:p>
          <a:p>
            <a:r>
              <a:rPr kumimoji="1" lang="en-US" altLang="zh-TW" sz="4400" dirty="0" smtClean="0">
                <a:latin typeface="微軟正黑體"/>
                <a:ea typeface="微軟正黑體"/>
                <a:cs typeface="微軟正黑體"/>
              </a:rPr>
              <a:t>    </a:t>
            </a:r>
            <a:r>
              <a:rPr kumimoji="1" lang="zh-TW" altLang="en-US" sz="4400" dirty="0" smtClean="0">
                <a:latin typeface="微軟正黑體"/>
                <a:ea typeface="微軟正黑體"/>
                <a:cs typeface="微軟正黑體"/>
              </a:rPr>
              <a:t>平時成績</a:t>
            </a:r>
            <a:r>
              <a:rPr kumimoji="1" lang="zh-TW" altLang="en-US" sz="4400" dirty="0" smtClean="0">
                <a:latin typeface="微軟正黑體"/>
                <a:ea typeface="微軟正黑體"/>
                <a:cs typeface="微軟正黑體"/>
              </a:rPr>
              <a:t>：</a:t>
            </a:r>
            <a:r>
              <a:rPr kumimoji="1" lang="en-US" altLang="zh-TW" sz="4400" dirty="0">
                <a:latin typeface="微軟正黑體"/>
                <a:ea typeface="微軟正黑體"/>
                <a:cs typeface="微軟正黑體"/>
              </a:rPr>
              <a:t>3</a:t>
            </a:r>
            <a:r>
              <a:rPr kumimoji="1" lang="en-US" altLang="zh-TW" sz="4400" dirty="0" smtClean="0">
                <a:latin typeface="微軟正黑體"/>
                <a:ea typeface="微軟正黑體"/>
                <a:cs typeface="微軟正黑體"/>
              </a:rPr>
              <a:t>0</a:t>
            </a:r>
            <a:r>
              <a:rPr kumimoji="1" lang="en-US" altLang="zh-TW" sz="4400" dirty="0" smtClean="0">
                <a:latin typeface="微軟正黑體"/>
                <a:ea typeface="微軟正黑體"/>
                <a:cs typeface="微軟正黑體"/>
              </a:rPr>
              <a:t>%</a:t>
            </a:r>
          </a:p>
          <a:p>
            <a:r>
              <a:rPr kumimoji="1" lang="zh-TW" altLang="en-US" sz="4400" dirty="0" smtClean="0">
                <a:latin typeface="微軟正黑體"/>
                <a:ea typeface="微軟正黑體"/>
                <a:cs typeface="微軟正黑體"/>
              </a:rPr>
              <a:t>（上課出席率，分組報告，上課參與</a:t>
            </a:r>
            <a:endParaRPr kumimoji="1" lang="en-US" altLang="zh-TW" sz="4400" dirty="0" smtClean="0">
              <a:latin typeface="微軟正黑體"/>
              <a:ea typeface="微軟正黑體"/>
              <a:cs typeface="微軟正黑體"/>
            </a:endParaRPr>
          </a:p>
          <a:p>
            <a:r>
              <a:rPr kumimoji="1" lang="en-US" altLang="zh-TW" sz="4400" dirty="0">
                <a:latin typeface="微軟正黑體"/>
                <a:ea typeface="微軟正黑體"/>
                <a:cs typeface="微軟正黑體"/>
              </a:rPr>
              <a:t> </a:t>
            </a:r>
            <a:r>
              <a:rPr kumimoji="1" lang="zh-TW" altLang="en-US" sz="4400" dirty="0" smtClean="0">
                <a:latin typeface="微軟正黑體"/>
                <a:ea typeface="微軟正黑體"/>
                <a:cs typeface="微軟正黑體"/>
              </a:rPr>
              <a:t>，書面報告）</a:t>
            </a:r>
            <a:endParaRPr kumimoji="1" lang="en-US" altLang="zh-TW" sz="4400" dirty="0" smtClean="0">
              <a:latin typeface="微軟正黑體"/>
              <a:ea typeface="微軟正黑體"/>
              <a:cs typeface="微軟正黑體"/>
            </a:endParaRPr>
          </a:p>
          <a:p>
            <a:r>
              <a:rPr kumimoji="1" lang="en-US" altLang="zh-TW" sz="4400" dirty="0" smtClean="0">
                <a:solidFill>
                  <a:srgbClr val="FF0000"/>
                </a:solidFill>
                <a:latin typeface="微軟正黑體"/>
                <a:ea typeface="微軟正黑體"/>
                <a:cs typeface="微軟正黑體"/>
              </a:rPr>
              <a:t>  </a:t>
            </a:r>
          </a:p>
          <a:p>
            <a:r>
              <a:rPr kumimoji="1" lang="en-US" altLang="zh-TW" sz="4400" dirty="0">
                <a:solidFill>
                  <a:srgbClr val="FF0000"/>
                </a:solidFill>
                <a:latin typeface="微軟正黑體"/>
                <a:ea typeface="微軟正黑體"/>
                <a:cs typeface="微軟正黑體"/>
              </a:rPr>
              <a:t> </a:t>
            </a:r>
            <a:r>
              <a:rPr kumimoji="1" lang="en-US" altLang="zh-TW" sz="4400" dirty="0" smtClean="0">
                <a:solidFill>
                  <a:srgbClr val="FF0000"/>
                </a:solidFill>
                <a:latin typeface="微軟正黑體"/>
                <a:ea typeface="微軟正黑體"/>
                <a:cs typeface="微軟正黑體"/>
              </a:rPr>
              <a:t> </a:t>
            </a:r>
            <a:r>
              <a:rPr kumimoji="1" lang="zh-TW" altLang="en-US" sz="4400" dirty="0" smtClean="0">
                <a:solidFill>
                  <a:srgbClr val="FF0000"/>
                </a:solidFill>
                <a:latin typeface="微軟正黑體"/>
                <a:ea typeface="微軟正黑體"/>
                <a:cs typeface="微軟正黑體"/>
              </a:rPr>
              <a:t>上課請勿吃東西，睡覺視同缺課</a:t>
            </a:r>
            <a:endParaRPr kumimoji="1" lang="en-US" altLang="zh-TW" sz="4400" dirty="0">
              <a:solidFill>
                <a:srgbClr val="FF0000"/>
              </a:solidFill>
              <a:latin typeface="微軟正黑體"/>
              <a:ea typeface="微軟正黑體"/>
              <a:cs typeface="微軟正黑體"/>
            </a:endParaRPr>
          </a:p>
          <a:p>
            <a:endParaRPr kumimoji="1" lang="en-US" altLang="zh-TW" sz="4400" dirty="0" smtClean="0"/>
          </a:p>
          <a:p>
            <a:endParaRPr kumimoji="1" lang="en-US" altLang="zh-TW" dirty="0" smtClean="0"/>
          </a:p>
          <a:p>
            <a:endParaRPr kumimoji="1" lang="en-US" altLang="zh-TW" dirty="0" smtClean="0"/>
          </a:p>
          <a:p>
            <a:endParaRPr kumimoji="1" lang="en-US" altLang="zh-TW" dirty="0" smtClean="0"/>
          </a:p>
          <a:p>
            <a:endParaRPr kumimoji="1" lang="en-US" altLang="zh-TW" dirty="0"/>
          </a:p>
          <a:p>
            <a:endParaRPr kumimoji="1" lang="en-US" altLang="zh-TW" dirty="0" smtClean="0"/>
          </a:p>
          <a:p>
            <a:endParaRPr kumimoji="1"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3410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>
                <a:solidFill>
                  <a:srgbClr val="FF0000"/>
                </a:solidFill>
              </a:rPr>
              <a:t>加簽以及考試處理原則</a:t>
            </a:r>
            <a:endParaRPr kumimoji="1"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31640" y="1916832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3600" dirty="0">
                <a:latin typeface="微軟正黑體"/>
                <a:ea typeface="微軟正黑體"/>
                <a:cs typeface="微軟正黑體"/>
              </a:rPr>
              <a:t>○</a:t>
            </a:r>
            <a:r>
              <a:rPr kumimoji="1" lang="zh-TW" altLang="en-US" sz="3600" dirty="0">
                <a:latin typeface="微軟正黑體"/>
                <a:ea typeface="微軟正黑體"/>
                <a:cs typeface="微軟正黑體"/>
              </a:rPr>
              <a:t>加簽以五人為上限，抽籤</a:t>
            </a:r>
            <a:r>
              <a:rPr kumimoji="1" lang="zh-TW" altLang="en-US" sz="3600" dirty="0" smtClean="0">
                <a:latin typeface="微軟正黑體"/>
                <a:ea typeface="微軟正黑體"/>
                <a:cs typeface="微軟正黑體"/>
              </a:rPr>
              <a:t>決定</a:t>
            </a:r>
            <a:endParaRPr kumimoji="1" lang="en-US" altLang="zh-TW" sz="3600" dirty="0" smtClean="0">
              <a:latin typeface="微軟正黑體"/>
              <a:ea typeface="微軟正黑體"/>
              <a:cs typeface="微軟正黑體"/>
            </a:endParaRPr>
          </a:p>
          <a:p>
            <a:endParaRPr kumimoji="1" lang="en-US" altLang="zh-TW" sz="3600" dirty="0">
              <a:latin typeface="微軟正黑體"/>
              <a:ea typeface="微軟正黑體"/>
              <a:cs typeface="微軟正黑體"/>
            </a:endParaRPr>
          </a:p>
          <a:p>
            <a:r>
              <a:rPr kumimoji="1" lang="en-US" altLang="ja-JP" sz="3600" dirty="0">
                <a:latin typeface="微軟正黑體"/>
                <a:ea typeface="微軟正黑體"/>
                <a:cs typeface="微軟正黑體"/>
              </a:rPr>
              <a:t>○</a:t>
            </a:r>
            <a:r>
              <a:rPr kumimoji="1" lang="zh-TW" altLang="en-US" sz="3600" dirty="0">
                <a:latin typeface="微軟正黑體"/>
                <a:ea typeface="微軟正黑體"/>
                <a:cs typeface="微軟正黑體"/>
              </a:rPr>
              <a:t>缺課四次</a:t>
            </a:r>
            <a:r>
              <a:rPr kumimoji="1" lang="zh-TW" altLang="en-US" sz="3600" dirty="0" smtClean="0">
                <a:latin typeface="微軟正黑體"/>
                <a:ea typeface="微軟正黑體"/>
                <a:cs typeface="微軟正黑體"/>
              </a:rPr>
              <a:t>以上不授與學分</a:t>
            </a:r>
            <a:endParaRPr kumimoji="1" lang="en-US" altLang="zh-TW" sz="3600" dirty="0" smtClean="0">
              <a:latin typeface="微軟正黑體"/>
              <a:ea typeface="微軟正黑體"/>
              <a:cs typeface="微軟正黑體"/>
            </a:endParaRPr>
          </a:p>
          <a:p>
            <a:endParaRPr kumimoji="1" lang="en-US" altLang="zh-TW" sz="3600" dirty="0">
              <a:latin typeface="微軟正黑體"/>
              <a:ea typeface="微軟正黑體"/>
              <a:cs typeface="微軟正黑體"/>
            </a:endParaRPr>
          </a:p>
          <a:p>
            <a:r>
              <a:rPr kumimoji="1" lang="en-US" altLang="ja-JP" sz="3600" dirty="0">
                <a:latin typeface="微軟正黑體"/>
                <a:ea typeface="微軟正黑體"/>
                <a:cs typeface="微軟正黑體"/>
              </a:rPr>
              <a:t>○</a:t>
            </a:r>
            <a:r>
              <a:rPr kumimoji="1" lang="zh-TW" altLang="en-US" sz="3600" dirty="0">
                <a:latin typeface="微軟正黑體"/>
                <a:ea typeface="微軟正黑體"/>
                <a:cs typeface="微軟正黑體"/>
              </a:rPr>
              <a:t>期中，期末考需攜帶學生證備查，</a:t>
            </a:r>
            <a:endParaRPr kumimoji="1" lang="en-US" altLang="zh-TW" sz="3600" dirty="0">
              <a:latin typeface="微軟正黑體"/>
              <a:ea typeface="微軟正黑體"/>
              <a:cs typeface="微軟正黑體"/>
            </a:endParaRPr>
          </a:p>
          <a:p>
            <a:r>
              <a:rPr kumimoji="1" lang="en-US" altLang="zh-TW" sz="3600" dirty="0">
                <a:latin typeface="微軟正黑體"/>
                <a:ea typeface="微軟正黑體"/>
                <a:cs typeface="微軟正黑體"/>
              </a:rPr>
              <a:t>    </a:t>
            </a:r>
            <a:r>
              <a:rPr kumimoji="1" lang="zh-TW" altLang="en-US" sz="3600" dirty="0" smtClean="0">
                <a:latin typeface="微軟正黑體"/>
                <a:ea typeface="微軟正黑體"/>
                <a:cs typeface="微軟正黑體"/>
              </a:rPr>
              <a:t>缺考不允許補考</a:t>
            </a:r>
            <a:endParaRPr kumimoji="1" lang="en-US" altLang="zh-TW" sz="3600" dirty="0"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1619379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chemeClr val="accent4">
                    <a:lumMod val="75000"/>
                  </a:schemeClr>
                </a:solidFill>
                <a:latin typeface="Adobe 宋体 Std L" pitchFamily="18" charset="-128"/>
                <a:ea typeface="Adobe 宋体 Std L" pitchFamily="18" charset="-128"/>
              </a:rPr>
              <a:t>日本旅</a:t>
            </a:r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  <a:latin typeface="Adobe 宋体 Std L" pitchFamily="18" charset="-128"/>
                <a:ea typeface="Adobe 宋体 Std L" pitchFamily="18" charset="-128"/>
              </a:rPr>
              <a:t>遊</a:t>
            </a:r>
            <a:r>
              <a:rPr lang="ja-JP" altLang="en-US" dirty="0" smtClean="0">
                <a:solidFill>
                  <a:schemeClr val="accent4">
                    <a:lumMod val="75000"/>
                  </a:schemeClr>
                </a:solidFill>
                <a:latin typeface="Adobe 宋体 Std L" pitchFamily="18" charset="-128"/>
                <a:ea typeface="Adobe 宋体 Std L" pitchFamily="18" charset="-128"/>
              </a:rPr>
              <a:t>新鮮報</a:t>
            </a:r>
            <a:endParaRPr lang="zh-TW" altLang="en-US" dirty="0">
              <a:solidFill>
                <a:schemeClr val="accent4">
                  <a:lumMod val="75000"/>
                </a:schemeClr>
              </a:solidFill>
              <a:latin typeface="Adobe 宋体 Std L" pitchFamily="18" charset="-128"/>
              <a:ea typeface="Adobe 宋体 Std L" pitchFamily="18" charset="-128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5576" y="1143000"/>
            <a:ext cx="7668344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latin typeface="Adobe 仿宋 Std R" pitchFamily="18" charset="-128"/>
                <a:ea typeface="Adobe 仿宋 Std R" pitchFamily="18" charset="-128"/>
              </a:rPr>
              <a:t> 分組報告</a:t>
            </a:r>
            <a:r>
              <a:rPr lang="en-US" altLang="zh-TW" sz="3200" dirty="0" smtClean="0">
                <a:latin typeface="Adobe 仿宋 Std R" pitchFamily="18" charset="-128"/>
                <a:ea typeface="Adobe 仿宋 Std R" pitchFamily="18" charset="-128"/>
              </a:rPr>
              <a:t>:3~4</a:t>
            </a:r>
            <a:r>
              <a:rPr lang="zh-TW" altLang="en-US" sz="3200" dirty="0" smtClean="0">
                <a:latin typeface="Adobe 仿宋 Std R" pitchFamily="18" charset="-128"/>
                <a:ea typeface="Adobe 仿宋 Std R" pitchFamily="18" charset="-128"/>
              </a:rPr>
              <a:t>人一組分工合作</a:t>
            </a:r>
            <a:endParaRPr lang="en-US" altLang="zh-TW" sz="3200" dirty="0" smtClean="0">
              <a:latin typeface="Adobe 仿宋 Std R" pitchFamily="18" charset="-128"/>
              <a:ea typeface="Adobe 仿宋 Std R" pitchFamily="18" charset="-128"/>
            </a:endParaRPr>
          </a:p>
          <a:p>
            <a:r>
              <a:rPr lang="zh-TW" altLang="en-US" sz="3200" dirty="0" smtClean="0">
                <a:latin typeface="Adobe 仿宋 Std R" pitchFamily="18" charset="-128"/>
                <a:ea typeface="Adobe 仿宋 Std R" pitchFamily="18" charset="-128"/>
              </a:rPr>
              <a:t>               </a:t>
            </a:r>
            <a:r>
              <a:rPr lang="en-US" altLang="zh-TW" sz="3200" dirty="0" smtClean="0">
                <a:latin typeface="Adobe 仿宋 Std R" pitchFamily="18" charset="-128"/>
                <a:ea typeface="Adobe 仿宋 Std R" pitchFamily="18" charset="-128"/>
              </a:rPr>
              <a:t>(</a:t>
            </a:r>
            <a:r>
              <a:rPr lang="zh-TW" altLang="en-US" sz="3200" dirty="0" smtClean="0">
                <a:latin typeface="Adobe 仿宋 Std R" pitchFamily="18" charset="-128"/>
                <a:ea typeface="Adobe 仿宋 Std R" pitchFamily="18" charset="-128"/>
              </a:rPr>
              <a:t>也可一人一組，獨立作業</a:t>
            </a:r>
            <a:r>
              <a:rPr lang="en-US" altLang="zh-TW" sz="3200" dirty="0" smtClean="0">
                <a:latin typeface="Adobe 仿宋 Std R" pitchFamily="18" charset="-128"/>
                <a:ea typeface="Adobe 仿宋 Std R" pitchFamily="18" charset="-128"/>
              </a:rPr>
              <a:t>)</a:t>
            </a:r>
          </a:p>
          <a:p>
            <a:r>
              <a:rPr lang="zh-TW" altLang="en-US" sz="3200" dirty="0" smtClean="0">
                <a:latin typeface="Adobe 仿宋 Std R" pitchFamily="18" charset="-128"/>
                <a:ea typeface="Adobe 仿宋 Std R" pitchFamily="18" charset="-128"/>
              </a:rPr>
              <a:t> 發表內容</a:t>
            </a:r>
            <a:r>
              <a:rPr lang="en-US" altLang="zh-TW" sz="3200" dirty="0" smtClean="0">
                <a:latin typeface="Adobe 仿宋 Std R" pitchFamily="18" charset="-128"/>
                <a:ea typeface="Adobe 仿宋 Std R" pitchFamily="18" charset="-128"/>
              </a:rPr>
              <a:t>:</a:t>
            </a:r>
          </a:p>
          <a:p>
            <a:r>
              <a:rPr lang="ja-JP" altLang="zh-TW" sz="3200" dirty="0">
                <a:latin typeface="Adobe 仿宋 Std R" pitchFamily="18" charset="-128"/>
                <a:ea typeface="Adobe 仿宋 Std R" pitchFamily="18" charset="-128"/>
              </a:rPr>
              <a:t>　</a:t>
            </a:r>
            <a:r>
              <a:rPr lang="en-US" altLang="ja-JP" sz="3200" dirty="0" smtClean="0">
                <a:latin typeface="Adobe 仿宋 Std R" pitchFamily="18" charset="-128"/>
                <a:ea typeface="Adobe 仿宋 Std R" pitchFamily="18" charset="-128"/>
              </a:rPr>
              <a:t>(1)</a:t>
            </a:r>
            <a:r>
              <a:rPr lang="zh-TW" altLang="en-US" sz="3200" dirty="0" smtClean="0">
                <a:latin typeface="Adobe 仿宋 Std R" pitchFamily="18" charset="-128"/>
                <a:ea typeface="Adobe 仿宋 Std R" pitchFamily="18" charset="-128"/>
              </a:rPr>
              <a:t>從日本的都道府縣當中，挑選</a:t>
            </a:r>
            <a:endParaRPr lang="en-US" altLang="zh-TW" sz="3200" dirty="0" smtClean="0">
              <a:latin typeface="Adobe 仿宋 Std R" pitchFamily="18" charset="-128"/>
              <a:ea typeface="Adobe 仿宋 Std R" pitchFamily="18" charset="-128"/>
            </a:endParaRPr>
          </a:p>
          <a:p>
            <a:r>
              <a:rPr lang="zh-TW" altLang="en-US" sz="3200" dirty="0" smtClean="0">
                <a:latin typeface="Adobe 仿宋 Std R" pitchFamily="18" charset="-128"/>
                <a:ea typeface="Adobe 仿宋 Std R" pitchFamily="18" charset="-128"/>
              </a:rPr>
              <a:t>一個想介紹給同學知道的地方，積極宣傳當地特色以及好玩的景點或是特產</a:t>
            </a:r>
            <a:endParaRPr lang="en-US" altLang="zh-TW" sz="3200" dirty="0">
              <a:latin typeface="Adobe 仿宋 Std R" pitchFamily="18" charset="-128"/>
              <a:ea typeface="Adobe 仿宋 Std R" pitchFamily="18" charset="-128"/>
            </a:endParaRPr>
          </a:p>
          <a:p>
            <a:endParaRPr lang="en-US" altLang="zh-TW" sz="3200" dirty="0" smtClean="0">
              <a:latin typeface="Adobe 仿宋 Std R" pitchFamily="18" charset="-128"/>
              <a:ea typeface="Adobe 仿宋 Std R" pitchFamily="18" charset="-128"/>
            </a:endParaRPr>
          </a:p>
          <a:p>
            <a:r>
              <a:rPr lang="ja-JP" altLang="zh-TW" sz="3200" dirty="0">
                <a:latin typeface="Adobe 仿宋 Std R" pitchFamily="18" charset="-128"/>
                <a:ea typeface="Adobe 仿宋 Std R" pitchFamily="18" charset="-128"/>
              </a:rPr>
              <a:t>　</a:t>
            </a:r>
            <a:r>
              <a:rPr lang="en-US" altLang="ja-JP" sz="3200" dirty="0" smtClean="0">
                <a:latin typeface="Adobe 仿宋 Std R" pitchFamily="18" charset="-128"/>
                <a:ea typeface="Adobe 仿宋 Std R" pitchFamily="18" charset="-128"/>
              </a:rPr>
              <a:t>(2)</a:t>
            </a:r>
            <a:r>
              <a:rPr lang="zh-TW" altLang="en-US" sz="3200" dirty="0" smtClean="0">
                <a:latin typeface="Adobe 仿宋 Std R" pitchFamily="18" charset="-128"/>
                <a:ea typeface="Adobe 仿宋 Std R" pitchFamily="18" charset="-128"/>
              </a:rPr>
              <a:t>介紹跟當地有關的產品的日文單字</a:t>
            </a:r>
            <a:endParaRPr lang="en-US" altLang="zh-TW" sz="3200" dirty="0" smtClean="0">
              <a:latin typeface="Adobe 仿宋 Std R" pitchFamily="18" charset="-128"/>
              <a:ea typeface="Adobe 仿宋 Std R" pitchFamily="18" charset="-128"/>
            </a:endParaRPr>
          </a:p>
          <a:p>
            <a:r>
              <a:rPr lang="ja-JP" altLang="zh-TW" sz="3200" dirty="0">
                <a:latin typeface="Adobe 仿宋 Std R" pitchFamily="18" charset="-128"/>
                <a:ea typeface="Adobe 仿宋 Std R" pitchFamily="18" charset="-128"/>
              </a:rPr>
              <a:t>　</a:t>
            </a:r>
            <a:r>
              <a:rPr lang="ja-JP" altLang="en-US" sz="3200" dirty="0" smtClean="0">
                <a:latin typeface="Adobe 仿宋 Std R" pitchFamily="18" charset="-128"/>
                <a:ea typeface="Adobe 仿宋 Std R" pitchFamily="18" charset="-128"/>
              </a:rPr>
              <a:t>　</a:t>
            </a:r>
            <a:endParaRPr lang="en-US" altLang="zh-TW" sz="3200" dirty="0" smtClean="0">
              <a:latin typeface="Adobe 仿宋 Std R" pitchFamily="18" charset="-128"/>
              <a:ea typeface="Adobe 仿宋 Std R" pitchFamily="18" charset="-128"/>
            </a:endParaRPr>
          </a:p>
          <a:p>
            <a:r>
              <a:rPr lang="zh-TW" altLang="en-US" sz="3200" dirty="0" smtClean="0">
                <a:latin typeface="Adobe 仿宋 Std R" pitchFamily="18" charset="-128"/>
                <a:ea typeface="Adobe 仿宋 Std R" pitchFamily="18" charset="-128"/>
              </a:rPr>
              <a:t> 報告時間</a:t>
            </a:r>
            <a:r>
              <a:rPr lang="en-US" altLang="zh-TW" sz="3200" dirty="0" smtClean="0">
                <a:latin typeface="Adobe 仿宋 Std R" pitchFamily="18" charset="-128"/>
                <a:ea typeface="Adobe 仿宋 Std R" pitchFamily="18" charset="-128"/>
              </a:rPr>
              <a:t>:</a:t>
            </a:r>
            <a:r>
              <a:rPr lang="zh-TW" altLang="en-US" sz="3200" dirty="0" smtClean="0">
                <a:latin typeface="Adobe 仿宋 Std R" pitchFamily="18" charset="-128"/>
                <a:ea typeface="Adobe 仿宋 Std R" pitchFamily="18" charset="-128"/>
              </a:rPr>
              <a:t>約</a:t>
            </a:r>
            <a:r>
              <a:rPr lang="en-US" altLang="zh-TW" sz="3200" dirty="0" smtClean="0">
                <a:latin typeface="Adobe 仿宋 Std R" pitchFamily="18" charset="-128"/>
                <a:ea typeface="Adobe 仿宋 Std R" pitchFamily="18" charset="-128"/>
              </a:rPr>
              <a:t>15</a:t>
            </a:r>
            <a:r>
              <a:rPr lang="zh-TW" altLang="en-US" sz="3200" dirty="0" smtClean="0">
                <a:latin typeface="Adobe 仿宋 Std R" pitchFamily="18" charset="-128"/>
                <a:ea typeface="Adobe 仿宋 Std R" pitchFamily="18" charset="-128"/>
              </a:rPr>
              <a:t>分鐘</a:t>
            </a:r>
            <a:r>
              <a:rPr lang="en-US" altLang="zh-TW" sz="3200" dirty="0" smtClean="0">
                <a:latin typeface="Adobe 仿宋 Std R" pitchFamily="18" charset="-128"/>
                <a:ea typeface="Adobe 仿宋 Std R" pitchFamily="18" charset="-128"/>
              </a:rPr>
              <a:t>(</a:t>
            </a:r>
            <a:r>
              <a:rPr lang="zh-TW" altLang="en-US" sz="3200" dirty="0" smtClean="0">
                <a:latin typeface="Adobe 仿宋 Std R" pitchFamily="18" charset="-128"/>
                <a:ea typeface="Adobe 仿宋 Std R" pitchFamily="18" charset="-128"/>
              </a:rPr>
              <a:t>一個人約</a:t>
            </a:r>
            <a:r>
              <a:rPr lang="en-US" altLang="zh-TW" sz="3200" dirty="0" smtClean="0">
                <a:latin typeface="Adobe 仿宋 Std R" pitchFamily="18" charset="-128"/>
                <a:ea typeface="Adobe 仿宋 Std R" pitchFamily="18" charset="-128"/>
              </a:rPr>
              <a:t>5</a:t>
            </a:r>
            <a:r>
              <a:rPr lang="zh-TW" altLang="en-US" sz="3200" dirty="0" smtClean="0">
                <a:latin typeface="Adobe 仿宋 Std R" pitchFamily="18" charset="-128"/>
                <a:ea typeface="Adobe 仿宋 Std R" pitchFamily="18" charset="-128"/>
              </a:rPr>
              <a:t>分鐘</a:t>
            </a:r>
            <a:r>
              <a:rPr lang="en-US" altLang="zh-TW" sz="3200" dirty="0" smtClean="0">
                <a:latin typeface="Adobe 仿宋 Std R" pitchFamily="18" charset="-128"/>
                <a:ea typeface="Adobe 仿宋 Std R" pitchFamily="18" charset="-128"/>
              </a:rPr>
              <a:t>)</a:t>
            </a:r>
          </a:p>
          <a:p>
            <a:r>
              <a:rPr lang="zh-TW" altLang="en-US" sz="3200" dirty="0" smtClean="0">
                <a:latin typeface="Adobe 仿宋 Std R" pitchFamily="18" charset="-128"/>
                <a:ea typeface="Adobe 仿宋 Std R" pitchFamily="18" charset="-128"/>
              </a:rPr>
              <a:t> 作業</a:t>
            </a:r>
            <a:r>
              <a:rPr lang="en-US" altLang="zh-TW" sz="3200" dirty="0" smtClean="0">
                <a:latin typeface="Adobe 仿宋 Std R" pitchFamily="18" charset="-128"/>
                <a:ea typeface="Adobe 仿宋 Std R" pitchFamily="18" charset="-128"/>
              </a:rPr>
              <a:t>:</a:t>
            </a:r>
            <a:r>
              <a:rPr lang="zh-TW" altLang="en-US" sz="3200" dirty="0" smtClean="0">
                <a:latin typeface="Adobe 仿宋 Std R" pitchFamily="18" charset="-128"/>
                <a:ea typeface="Adobe 仿宋 Std R" pitchFamily="18" charset="-128"/>
              </a:rPr>
              <a:t>需繳交書面報告</a:t>
            </a:r>
            <a:endParaRPr lang="en-US" altLang="zh-TW" sz="3200" dirty="0" smtClean="0">
              <a:latin typeface="Adobe 仿宋 Std R" pitchFamily="18" charset="-128"/>
              <a:ea typeface="Adobe 仿宋 Std R" pitchFamily="18" charset="-128"/>
            </a:endParaRPr>
          </a:p>
          <a:p>
            <a:r>
              <a:rPr lang="zh-TW" altLang="en-US" sz="3200" dirty="0" smtClean="0">
                <a:latin typeface="Adobe 仿宋 Std R" pitchFamily="18" charset="-128"/>
                <a:ea typeface="Adobe 仿宋 Std R" pitchFamily="18" charset="-128"/>
              </a:rPr>
              <a:t> </a:t>
            </a:r>
            <a:endParaRPr lang="en-US" altLang="zh-TW" sz="3200" dirty="0" smtClean="0">
              <a:latin typeface="Adobe 仿宋 Std R" pitchFamily="18" charset="-128"/>
              <a:ea typeface="Adobe 仿宋 Std R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9809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331640" y="404664"/>
            <a:ext cx="57606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dirty="0" smtClean="0">
                <a:solidFill>
                  <a:srgbClr val="604A7B"/>
                </a:solidFill>
                <a:latin typeface="Adobe 仿宋 Std R" pitchFamily="18" charset="-128"/>
                <a:ea typeface="Adobe 仿宋 Std R" pitchFamily="18" charset="-128"/>
              </a:rPr>
              <a:t>書面報告內容</a:t>
            </a:r>
            <a:r>
              <a:rPr lang="en-US" altLang="zh-TW" sz="4800" dirty="0" smtClean="0">
                <a:solidFill>
                  <a:srgbClr val="604A7B"/>
                </a:solidFill>
                <a:latin typeface="Adobe 仿宋 Std R" pitchFamily="18" charset="-128"/>
                <a:ea typeface="Adobe 仿宋 Std R" pitchFamily="18" charset="-128"/>
              </a:rPr>
              <a:t>:</a:t>
            </a:r>
          </a:p>
          <a:p>
            <a:endParaRPr lang="en-US" altLang="zh-TW" sz="3600" dirty="0" smtClean="0">
              <a:latin typeface="Adobe 仿宋 Std R" pitchFamily="18" charset="-128"/>
              <a:ea typeface="Adobe 仿宋 Std R" pitchFamily="18" charset="-128"/>
            </a:endParaRPr>
          </a:p>
          <a:p>
            <a:r>
              <a:rPr lang="zh-TW" altLang="en-US" sz="3600" dirty="0" smtClean="0">
                <a:latin typeface="Adobe 仿宋 Std R" pitchFamily="18" charset="-128"/>
                <a:ea typeface="Adobe 仿宋 Std R" pitchFamily="18" charset="-128"/>
              </a:rPr>
              <a:t>           </a:t>
            </a:r>
            <a:r>
              <a:rPr lang="ja-JP" altLang="en-US" sz="3600" dirty="0" smtClean="0">
                <a:latin typeface="Adobe 仿宋 Std R" pitchFamily="18" charset="-128"/>
                <a:ea typeface="Adobe 仿宋 Std R" pitchFamily="18" charset="-128"/>
              </a:rPr>
              <a:t>①</a:t>
            </a:r>
            <a:r>
              <a:rPr lang="zh-TW" altLang="en-US" sz="3600" dirty="0" smtClean="0">
                <a:latin typeface="Adobe 仿宋 Std R" pitchFamily="18" charset="-128"/>
                <a:ea typeface="Adobe 仿宋 Std R" pitchFamily="18" charset="-128"/>
              </a:rPr>
              <a:t>我對小組的貢獻</a:t>
            </a:r>
            <a:endParaRPr lang="en-US" altLang="zh-TW" sz="3600" dirty="0" smtClean="0">
              <a:latin typeface="Adobe 仿宋 Std R" pitchFamily="18" charset="-128"/>
              <a:ea typeface="Adobe 仿宋 Std R" pitchFamily="18" charset="-128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55776" y="3052192"/>
            <a:ext cx="57606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>
                <a:latin typeface="Adobe 仿宋 Std R" pitchFamily="18" charset="-128"/>
                <a:ea typeface="Adobe 仿宋 Std R" pitchFamily="18" charset="-128"/>
              </a:rPr>
              <a:t>  ②</a:t>
            </a:r>
            <a:r>
              <a:rPr lang="zh-TW" altLang="en-US" sz="3600" dirty="0" smtClean="0">
                <a:latin typeface="Adobe 仿宋 Std R" pitchFamily="18" charset="-128"/>
                <a:ea typeface="Adobe 仿宋 Std R" pitchFamily="18" charset="-128"/>
              </a:rPr>
              <a:t>這個報告對我的啟示 </a:t>
            </a:r>
            <a:endParaRPr lang="en-US" altLang="zh-TW" sz="3600" dirty="0" smtClean="0">
              <a:latin typeface="Adobe 仿宋 Std R" pitchFamily="18" charset="-128"/>
              <a:ea typeface="Adobe 仿宋 Std R" pitchFamily="18" charset="-128"/>
            </a:endParaRPr>
          </a:p>
          <a:p>
            <a:r>
              <a:rPr lang="zh-TW" altLang="en-US" sz="3600" dirty="0" smtClean="0">
                <a:latin typeface="Adobe 仿宋 Std R" pitchFamily="18" charset="-128"/>
                <a:ea typeface="Adobe 仿宋 Std R" pitchFamily="18" charset="-128"/>
              </a:rPr>
              <a:t>      及我的收獲</a:t>
            </a:r>
            <a:endParaRPr lang="en-US" altLang="zh-TW" sz="3600" dirty="0" smtClean="0">
              <a:latin typeface="Adobe 仿宋 Std R" pitchFamily="18" charset="-128"/>
              <a:ea typeface="Adobe 仿宋 Std R" pitchFamily="18" charset="-128"/>
            </a:endParaRPr>
          </a:p>
          <a:p>
            <a:endParaRPr lang="en-US" altLang="zh-TW" sz="3600" dirty="0" smtClean="0">
              <a:latin typeface="Adobe 仿宋 Std R" pitchFamily="18" charset="-128"/>
              <a:ea typeface="Adobe 仿宋 Std R" pitchFamily="18" charset="-128"/>
            </a:endParaRPr>
          </a:p>
          <a:p>
            <a:r>
              <a:rPr lang="ja-JP" altLang="en-US" sz="3600" dirty="0" smtClean="0">
                <a:latin typeface="Adobe 仿宋 Std R" pitchFamily="18" charset="-128"/>
                <a:ea typeface="Adobe 仿宋 Std R" pitchFamily="18" charset="-128"/>
              </a:rPr>
              <a:t>  ③</a:t>
            </a:r>
            <a:r>
              <a:rPr lang="zh-TW" altLang="en-US" sz="3600" dirty="0" smtClean="0">
                <a:latin typeface="Adobe 仿宋 Std R" pitchFamily="18" charset="-128"/>
                <a:ea typeface="Adobe 仿宋 Std R" pitchFamily="18" charset="-128"/>
              </a:rPr>
              <a:t>希望傳達給大家的訊息</a:t>
            </a:r>
            <a:endParaRPr lang="zh-TW" altLang="en-US" sz="3600" dirty="0">
              <a:latin typeface="Adobe 仿宋 Std R" pitchFamily="18" charset="-128"/>
              <a:ea typeface="Adobe 仿宋 Std R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0445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30643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微軟正黑體"/>
                <a:ea typeface="微軟正黑體"/>
                <a:cs typeface="微軟正黑體"/>
              </a:rPr>
              <a:t>提交分組名單</a:t>
            </a:r>
            <a:r>
              <a:rPr lang="en-US" altLang="zh-TW" dirty="0" smtClean="0">
                <a:latin typeface="微軟正黑體"/>
                <a:ea typeface="微軟正黑體"/>
                <a:cs typeface="微軟正黑體"/>
              </a:rPr>
              <a:t/>
            </a:r>
            <a:br>
              <a:rPr lang="en-US" altLang="zh-TW" dirty="0" smtClean="0">
                <a:latin typeface="微軟正黑體"/>
                <a:ea typeface="微軟正黑體"/>
                <a:cs typeface="微軟正黑體"/>
              </a:rPr>
            </a:br>
            <a:r>
              <a:rPr lang="en-US" altLang="zh-TW" dirty="0" smtClean="0">
                <a:latin typeface="微軟正黑體"/>
                <a:ea typeface="微軟正黑體"/>
                <a:cs typeface="微軟正黑體"/>
              </a:rPr>
              <a:t/>
            </a:r>
            <a:br>
              <a:rPr lang="en-US" altLang="zh-TW" dirty="0" smtClean="0">
                <a:latin typeface="微軟正黑體"/>
                <a:ea typeface="微軟正黑體"/>
                <a:cs typeface="微軟正黑體"/>
              </a:rPr>
            </a:br>
            <a:r>
              <a:rPr lang="zh-TW" altLang="en-US" dirty="0" smtClean="0">
                <a:latin typeface="微軟正黑體"/>
                <a:ea typeface="微軟正黑體"/>
                <a:cs typeface="微軟正黑體"/>
              </a:rPr>
              <a:t>先交先報告</a:t>
            </a:r>
            <a:r>
              <a:rPr lang="en-US" altLang="zh-TW" dirty="0" smtClean="0">
                <a:latin typeface="微軟正黑體"/>
                <a:ea typeface="微軟正黑體"/>
                <a:cs typeface="微軟正黑體"/>
              </a:rPr>
              <a:t/>
            </a:r>
            <a:br>
              <a:rPr lang="en-US" altLang="zh-TW" dirty="0" smtClean="0">
                <a:latin typeface="微軟正黑體"/>
                <a:ea typeface="微軟正黑體"/>
                <a:cs typeface="微軟正黑體"/>
              </a:rPr>
            </a:br>
            <a:endParaRPr lang="zh-TW" altLang="en-US" dirty="0"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1860361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旅行記錄">
  <a:themeElements>
    <a:clrScheme name="旅行記錄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旅行記錄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旅行記錄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旅行記錄.thmx</Template>
  <TotalTime>11</TotalTime>
  <Words>121</Words>
  <Application>Microsoft Macintosh PowerPoint</Application>
  <PresentationFormat>如螢幕大小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旅行記錄</vt:lpstr>
      <vt:lpstr>日本語４</vt:lpstr>
      <vt:lpstr>本學期上課進度</vt:lpstr>
      <vt:lpstr>評価</vt:lpstr>
      <vt:lpstr>加簽以及考試處理原則</vt:lpstr>
      <vt:lpstr>日本旅遊新鮮報</vt:lpstr>
      <vt:lpstr>PowerPoint 簡報</vt:lpstr>
      <vt:lpstr>提交分組名單  先交先報告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日本語４</dc:title>
  <dc:creator>Melody m</dc:creator>
  <cp:lastModifiedBy>Melody m</cp:lastModifiedBy>
  <cp:revision>5</cp:revision>
  <dcterms:created xsi:type="dcterms:W3CDTF">2012-02-19T04:58:53Z</dcterms:created>
  <dcterms:modified xsi:type="dcterms:W3CDTF">2012-02-22T00:43:30Z</dcterms:modified>
</cp:coreProperties>
</file>