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300" r:id="rId4"/>
    <p:sldId id="257" r:id="rId5"/>
    <p:sldId id="258" r:id="rId6"/>
    <p:sldId id="305" r:id="rId7"/>
    <p:sldId id="278" r:id="rId8"/>
    <p:sldId id="280" r:id="rId9"/>
    <p:sldId id="281" r:id="rId10"/>
    <p:sldId id="284" r:id="rId11"/>
    <p:sldId id="285" r:id="rId12"/>
    <p:sldId id="286" r:id="rId13"/>
    <p:sldId id="287" r:id="rId14"/>
    <p:sldId id="289" r:id="rId15"/>
    <p:sldId id="290" r:id="rId16"/>
    <p:sldId id="308" r:id="rId17"/>
    <p:sldId id="309" r:id="rId18"/>
    <p:sldId id="291" r:id="rId19"/>
    <p:sldId id="295" r:id="rId20"/>
    <p:sldId id="293" r:id="rId21"/>
    <p:sldId id="294" r:id="rId22"/>
    <p:sldId id="288" r:id="rId23"/>
    <p:sldId id="303" r:id="rId24"/>
    <p:sldId id="304" r:id="rId25"/>
    <p:sldId id="292" r:id="rId26"/>
    <p:sldId id="306" r:id="rId27"/>
    <p:sldId id="302" r:id="rId28"/>
    <p:sldId id="271" r:id="rId29"/>
    <p:sldId id="296" r:id="rId30"/>
    <p:sldId id="259" r:id="rId31"/>
    <p:sldId id="261" r:id="rId32"/>
    <p:sldId id="260" r:id="rId33"/>
    <p:sldId id="273" r:id="rId34"/>
    <p:sldId id="297" r:id="rId35"/>
    <p:sldId id="275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9EA4-A878-491C-9222-58822B5B0146}" type="datetimeFigureOut">
              <a:rPr lang="zh-TW" altLang="en-US" smtClean="0"/>
              <a:pPr/>
              <a:t>2011/10/3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1789-B131-471D-9C50-1D5F95F4E3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wimpy_flv_player_p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ompaq\&#26700;&#38754;\&#35264;&#20809;&#26085;&#35486;\1&#27468;\youkosonihonnhe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6572296" cy="857256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latin typeface="+mj-ea"/>
              </a:rPr>
              <a:t>１．</a:t>
            </a:r>
            <a:r>
              <a:rPr lang="zh-TW" altLang="en-US" sz="3600" dirty="0" smtClean="0">
                <a:latin typeface="MS Gothic" pitchFamily="49" charset="-128"/>
                <a:ea typeface="MS Gothic" pitchFamily="49" charset="-128"/>
              </a:rPr>
              <a:t>介紹日語</a:t>
            </a:r>
            <a:endParaRPr lang="zh-TW" altLang="en-US" sz="3600" dirty="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00298" y="3071810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+mj-ea"/>
                <a:ea typeface="+mj-ea"/>
              </a:rPr>
              <a:t>２．</a:t>
            </a:r>
            <a:r>
              <a:rPr lang="zh-TW" altLang="en-US" sz="3600" dirty="0" smtClean="0">
                <a:latin typeface="MS Gothic" pitchFamily="49" charset="-128"/>
                <a:ea typeface="MS Gothic" pitchFamily="49" charset="-128"/>
              </a:rPr>
              <a:t>今日單字</a:t>
            </a:r>
            <a:endParaRPr lang="zh-TW" altLang="en-US" sz="3600" dirty="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71736" y="3929066"/>
            <a:ext cx="361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３．</a:t>
            </a:r>
            <a:r>
              <a:rPr lang="zh-TW" altLang="en-US" sz="3200" dirty="0" smtClean="0">
                <a:latin typeface="MS Gothic" pitchFamily="49" charset="-128"/>
                <a:ea typeface="MS Gothic" pitchFamily="49" charset="-128"/>
              </a:rPr>
              <a:t>今日文法及會話</a:t>
            </a:r>
            <a:endParaRPr lang="zh-TW" altLang="en-US" sz="3200" dirty="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71736" y="4714884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４．</a:t>
            </a:r>
            <a:r>
              <a:rPr lang="zh-TW" altLang="en-US" sz="3200" dirty="0" smtClean="0">
                <a:latin typeface="MS Gothic" pitchFamily="49" charset="-128"/>
                <a:ea typeface="MS Gothic" pitchFamily="49" charset="-128"/>
              </a:rPr>
              <a:t>從情境中學習</a:t>
            </a:r>
            <a:endParaRPr lang="zh-TW" altLang="en-US" sz="3200" dirty="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86182" y="42860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課程大綱</a:t>
            </a:r>
            <a:endParaRPr lang="zh-TW" alt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4" descr="20061028141416-2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2643174" y="1357298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MS Gothic" pitchFamily="49" charset="-128"/>
                <a:ea typeface="MS Gothic" pitchFamily="49" charset="-128"/>
              </a:rPr>
              <a:t>暖身</a:t>
            </a:r>
            <a:r>
              <a:rPr lang="en-US" altLang="zh-TW" sz="2800" dirty="0" smtClean="0">
                <a:latin typeface="MS Gothic" pitchFamily="49" charset="-128"/>
                <a:ea typeface="MS Gothic" pitchFamily="49" charset="-128"/>
              </a:rPr>
              <a:t>:</a:t>
            </a:r>
            <a:r>
              <a:rPr lang="zh-TW" altLang="en-US" sz="2800" dirty="0" smtClean="0">
                <a:latin typeface="MS Gothic" pitchFamily="49" charset="-128"/>
                <a:ea typeface="MS Gothic" pitchFamily="49" charset="-128"/>
              </a:rPr>
              <a:t>複習五十音</a:t>
            </a:r>
            <a:endParaRPr lang="zh-TW" altLang="en-US" sz="2800" dirty="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95736" y="5733256"/>
            <a:ext cx="5808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日本語の歌ー団子三兄弟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64" y="-142900"/>
            <a:ext cx="5572164" cy="928694"/>
          </a:xfrm>
        </p:spPr>
        <p:txBody>
          <a:bodyPr/>
          <a:lstStyle/>
          <a:p>
            <a:r>
              <a:rPr lang="zh-TW" altLang="en-US" dirty="0" smtClean="0"/>
              <a:t>吃在日本</a:t>
            </a:r>
            <a:endParaRPr lang="zh-TW" altLang="en-US" dirty="0"/>
          </a:p>
        </p:txBody>
      </p:sp>
      <p:pic>
        <p:nvPicPr>
          <p:cNvPr id="40961" name="Picture 1" descr="C:\Documents and Settings\compaq\My Documents\My Pictures\三重の旅　20099月\IMG_5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071966" cy="3405166"/>
          </a:xfrm>
          <a:prstGeom prst="rect">
            <a:avLst/>
          </a:prstGeom>
          <a:noFill/>
        </p:spPr>
      </p:pic>
      <p:pic>
        <p:nvPicPr>
          <p:cNvPr id="40962" name="Picture 2" descr="C:\Documents and Settings\compaq\My Documents\My Pictures\三重の旅　20099月\IMG_5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4135438" cy="3101579"/>
          </a:xfrm>
          <a:prstGeom prst="rect">
            <a:avLst/>
          </a:prstGeom>
          <a:noFill/>
        </p:spPr>
      </p:pic>
      <p:pic>
        <p:nvPicPr>
          <p:cNvPr id="40963" name="Picture 3" descr="C:\Documents and Settings\compaq\My Documents\My Pictures\三重の旅　20099月\IMG_5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09934"/>
            <a:ext cx="4071934" cy="3548066"/>
          </a:xfrm>
          <a:prstGeom prst="rect">
            <a:avLst/>
          </a:prstGeom>
          <a:noFill/>
        </p:spPr>
      </p:pic>
      <p:pic>
        <p:nvPicPr>
          <p:cNvPr id="40964" name="Picture 4" descr="C:\Documents and Settings\compaq\My Documents\My Pictures\三重の旅　20099月\IMG_5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185049"/>
            <a:ext cx="4143404" cy="2672951"/>
          </a:xfrm>
          <a:prstGeom prst="rect">
            <a:avLst/>
          </a:prstGeom>
          <a:noFill/>
        </p:spPr>
      </p:pic>
      <p:pic>
        <p:nvPicPr>
          <p:cNvPr id="40965" name="Picture 5" descr="C:\Documents and Settings\compaq\My Documents\My Pictures\三重の旅　20099月\IMG_5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04664" y="2780928"/>
            <a:ext cx="5707074" cy="4280306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2643174" y="3357562"/>
            <a:ext cx="374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最高（さいこう）！</a:t>
            </a:r>
            <a:r>
              <a:rPr lang="ja-JP" altLang="en-US" dirty="0" smtClean="0"/>
              <a:t>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吃在日本</a:t>
            </a:r>
            <a:endParaRPr lang="zh-TW" altLang="en-US" dirty="0"/>
          </a:p>
        </p:txBody>
      </p:sp>
      <p:pic>
        <p:nvPicPr>
          <p:cNvPr id="43010" name="Picture 2" descr="浦添市仲西 「風雲」のラーメ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357454" cy="2857520"/>
          </a:xfrm>
          <a:prstGeom prst="rect">
            <a:avLst/>
          </a:prstGeom>
          <a:noFill/>
        </p:spPr>
      </p:pic>
      <p:pic>
        <p:nvPicPr>
          <p:cNvPr id="43012" name="Picture 4" descr="辛口味噌@光林坊(Kohrinbou) in 旭川 ラーメ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85860"/>
            <a:ext cx="2714644" cy="1571636"/>
          </a:xfrm>
          <a:prstGeom prst="rect">
            <a:avLst/>
          </a:prstGeom>
          <a:noFill/>
        </p:spPr>
      </p:pic>
      <p:pic>
        <p:nvPicPr>
          <p:cNvPr id="43014" name="Picture 6" descr="どんたくラーメ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2143140" cy="2357454"/>
          </a:xfrm>
          <a:prstGeom prst="rect">
            <a:avLst/>
          </a:prstGeom>
          <a:noFill/>
        </p:spPr>
      </p:pic>
      <p:pic>
        <p:nvPicPr>
          <p:cNvPr id="43016" name="Picture 8" descr="塩ラーメ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0"/>
            <a:ext cx="2476506" cy="2214578"/>
          </a:xfrm>
          <a:prstGeom prst="rect">
            <a:avLst/>
          </a:prstGeom>
          <a:noFill/>
        </p:spPr>
      </p:pic>
      <p:pic>
        <p:nvPicPr>
          <p:cNvPr id="43018" name="Picture 10" descr="03 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643314"/>
            <a:ext cx="1357322" cy="2786082"/>
          </a:xfrm>
          <a:prstGeom prst="rect">
            <a:avLst/>
          </a:prstGeom>
          <a:noFill/>
        </p:spPr>
      </p:pic>
      <p:pic>
        <p:nvPicPr>
          <p:cNvPr id="43020" name="Picture 1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214818"/>
            <a:ext cx="2286000" cy="2500330"/>
          </a:xfrm>
          <a:prstGeom prst="rect">
            <a:avLst/>
          </a:prstGeom>
          <a:noFill/>
        </p:spPr>
      </p:pic>
      <p:pic>
        <p:nvPicPr>
          <p:cNvPr id="43022" name="Picture 14" descr="一風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071810"/>
            <a:ext cx="1238250" cy="1057276"/>
          </a:xfrm>
          <a:prstGeom prst="rect">
            <a:avLst/>
          </a:prstGeom>
          <a:noFill/>
        </p:spPr>
      </p:pic>
      <p:pic>
        <p:nvPicPr>
          <p:cNvPr id="43024" name="Picture 1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928934"/>
            <a:ext cx="22860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吃在日本</a:t>
            </a:r>
            <a:endParaRPr lang="zh-TW" altLang="en-US" dirty="0"/>
          </a:p>
        </p:txBody>
      </p:sp>
      <p:pic>
        <p:nvPicPr>
          <p:cNvPr id="44042" name="Picture 10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3857652" cy="3071834"/>
          </a:xfrm>
          <a:prstGeom prst="rect">
            <a:avLst/>
          </a:prstGeom>
          <a:noFill/>
        </p:spPr>
      </p:pic>
      <p:pic>
        <p:nvPicPr>
          <p:cNvPr id="44044" name="Picture 12" descr="Les entremets de Kunitachi　マカロ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714488"/>
            <a:ext cx="1085850" cy="1619251"/>
          </a:xfrm>
          <a:prstGeom prst="rect">
            <a:avLst/>
          </a:prstGeom>
          <a:noFill/>
        </p:spPr>
      </p:pic>
      <p:pic>
        <p:nvPicPr>
          <p:cNvPr id="44046" name="Picture 14" descr="3159608826_6318433c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85728"/>
            <a:ext cx="1619250" cy="1500198"/>
          </a:xfrm>
          <a:prstGeom prst="rect">
            <a:avLst/>
          </a:prstGeom>
          <a:noFill/>
        </p:spPr>
      </p:pic>
      <p:pic>
        <p:nvPicPr>
          <p:cNvPr id="44048" name="Picture 16" descr="2290930843_ae42341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857364"/>
            <a:ext cx="1076325" cy="1619251"/>
          </a:xfrm>
          <a:prstGeom prst="rect">
            <a:avLst/>
          </a:prstGeom>
          <a:noFill/>
        </p:spPr>
      </p:pic>
      <p:pic>
        <p:nvPicPr>
          <p:cNvPr id="44050" name="Picture 18" descr="20090910_25005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429108"/>
            <a:ext cx="2500330" cy="2428892"/>
          </a:xfrm>
          <a:prstGeom prst="rect">
            <a:avLst/>
          </a:prstGeom>
          <a:noFill/>
        </p:spPr>
      </p:pic>
      <p:pic>
        <p:nvPicPr>
          <p:cNvPr id="44052" name="Picture 20" descr="%E3%81%B2%E3%81%AA%E3%81%BE%E3%81%A4%E3%82%8A%E3%82%AF%E3%83%AC%E3%83%BC%E3%83%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500546"/>
            <a:ext cx="1619250" cy="2357454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3571868" y="1428736"/>
            <a:ext cx="14991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スフレ</a:t>
            </a:r>
            <a:endParaRPr lang="zh-TW" altLang="en-US" sz="4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929454" y="3357562"/>
            <a:ext cx="196560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b="1" dirty="0" smtClean="0"/>
              <a:t>マカロン</a:t>
            </a:r>
            <a:endParaRPr lang="zh-TW" altLang="en-US" sz="40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00100" y="5572140"/>
            <a:ext cx="215956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 smtClean="0"/>
              <a:t>クレープ</a:t>
            </a:r>
            <a:endParaRPr lang="zh-TW" altLang="en-US" sz="4400" dirty="0"/>
          </a:p>
        </p:txBody>
      </p:sp>
      <p:pic>
        <p:nvPicPr>
          <p:cNvPr id="44054" name="Picture 2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572140"/>
            <a:ext cx="1714480" cy="1285860"/>
          </a:xfrm>
          <a:prstGeom prst="rect">
            <a:avLst/>
          </a:prstGeom>
          <a:noFill/>
        </p:spPr>
      </p:pic>
      <p:pic>
        <p:nvPicPr>
          <p:cNvPr id="44056" name="Picture 2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3714752"/>
            <a:ext cx="2238380" cy="2143140"/>
          </a:xfrm>
          <a:prstGeom prst="rect">
            <a:avLst/>
          </a:prstGeom>
          <a:noFill/>
        </p:spPr>
      </p:pic>
      <p:pic>
        <p:nvPicPr>
          <p:cNvPr id="44058" name="Picture 2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357422" cy="2571744"/>
          </a:xfrm>
          <a:prstGeom prst="rect">
            <a:avLst/>
          </a:prstGeom>
          <a:noFill/>
        </p:spPr>
      </p:pic>
      <p:pic>
        <p:nvPicPr>
          <p:cNvPr id="44060" name="Picture 2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143116"/>
            <a:ext cx="1428760" cy="1143008"/>
          </a:xfrm>
          <a:prstGeom prst="rect">
            <a:avLst/>
          </a:prstGeom>
          <a:noFill/>
        </p:spPr>
      </p:pic>
      <p:sp>
        <p:nvSpPr>
          <p:cNvPr id="21" name="文字方塊 20"/>
          <p:cNvSpPr txBox="1"/>
          <p:nvPr/>
        </p:nvSpPr>
        <p:spPr>
          <a:xfrm>
            <a:off x="0" y="1500174"/>
            <a:ext cx="285687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バームクーヘン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428860" y="0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デザート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86182" y="35716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単語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14348" y="1714488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わたし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4348" y="271462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わたし</a:t>
            </a:r>
            <a:r>
              <a:rPr lang="ja-JP" altLang="en-US" sz="3200" dirty="0" smtClean="0">
                <a:solidFill>
                  <a:srgbClr val="FF0000"/>
                </a:solidFill>
              </a:rPr>
              <a:t>たち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5661248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皆（みな）さん</a:t>
            </a:r>
            <a:endParaRPr lang="zh-TW" altLang="en-US" sz="3200" dirty="0"/>
          </a:p>
        </p:txBody>
      </p:sp>
      <p:pic>
        <p:nvPicPr>
          <p:cNvPr id="10" name="圖片 9" descr="kodomo_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3819547" cy="296229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5576" y="371703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あなた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3568" y="4653136"/>
            <a:ext cx="425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あの人（ひと）</a:t>
            </a:r>
            <a:r>
              <a:rPr lang="en-US" altLang="ja-JP" sz="3200" dirty="0" smtClean="0"/>
              <a:t>/</a:t>
            </a:r>
            <a:r>
              <a:rPr lang="ja-JP" altLang="en-US" sz="3200" dirty="0" smtClean="0"/>
              <a:t>あのかた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単語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2910" y="1571612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～～さん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42910" y="2786058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～～ちゃん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85786" y="3929066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～～君（くん）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14348" y="5072074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～～人（じん）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000496" y="4071942"/>
            <a:ext cx="3397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アメリカ人、</a:t>
            </a:r>
            <a:endParaRPr lang="en-US" altLang="ja-JP" sz="3200" dirty="0" smtClean="0"/>
          </a:p>
          <a:p>
            <a:r>
              <a:rPr lang="ja-JP" altLang="en-US" sz="3200" dirty="0" smtClean="0"/>
              <a:t>日本人、</a:t>
            </a:r>
            <a:endParaRPr lang="en-US" altLang="ja-JP" sz="3200" dirty="0" smtClean="0"/>
          </a:p>
          <a:p>
            <a:r>
              <a:rPr lang="ja-JP" altLang="en-US" sz="3200" dirty="0" smtClean="0"/>
              <a:t>台湾（たいわん）人</a:t>
            </a:r>
            <a:endParaRPr lang="zh-TW" altLang="en-US" sz="3200" dirty="0"/>
          </a:p>
        </p:txBody>
      </p:sp>
      <p:pic>
        <p:nvPicPr>
          <p:cNvPr id="9" name="圖片 8" descr="pres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142984"/>
            <a:ext cx="250033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単語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57224" y="1643050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先生（せんせい）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7224" y="2571744"/>
            <a:ext cx="266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教師（きょうし）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57224" y="3714752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学生（が</a:t>
            </a:r>
            <a:r>
              <a:rPr lang="ja-JP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く</a:t>
            </a:r>
            <a:r>
              <a:rPr lang="ja-JP" altLang="en-US" sz="3200" dirty="0" smtClean="0"/>
              <a:t>せい）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7584" y="4581128"/>
            <a:ext cx="406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会社員（かいしゃいん）</a:t>
            </a:r>
            <a:endParaRPr lang="zh-TW" altLang="en-US" sz="3200" dirty="0"/>
          </a:p>
        </p:txBody>
      </p:sp>
      <p:pic>
        <p:nvPicPr>
          <p:cNvPr id="11" name="圖片 10" descr="koukannikk2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14290"/>
            <a:ext cx="4114800" cy="2886075"/>
          </a:xfrm>
          <a:prstGeom prst="rect">
            <a:avLst/>
          </a:prstGeom>
        </p:spPr>
      </p:pic>
      <p:pic>
        <p:nvPicPr>
          <p:cNvPr id="12" name="圖片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214818"/>
            <a:ext cx="1714500" cy="1714500"/>
          </a:xfrm>
          <a:prstGeom prst="rect">
            <a:avLst/>
          </a:prstGeom>
        </p:spPr>
      </p:pic>
      <p:pic>
        <p:nvPicPr>
          <p:cNvPr id="15" name="圖片 14" descr="bd00001_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214950"/>
            <a:ext cx="614477" cy="121798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99592" y="5445224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社員（しゃいん）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134076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銀行員（ぎんこういん）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66123" y="2820211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医者（いしゃ）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71600" y="4077072"/>
            <a:ext cx="476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研究者（け</a:t>
            </a:r>
            <a:r>
              <a:rPr lang="ja-JP" altLang="en-US" sz="3600" dirty="0" smtClean="0"/>
              <a:t>んきゅ</a:t>
            </a:r>
            <a:r>
              <a:rPr lang="ja-JP" altLang="en-US" sz="3600" dirty="0" smtClean="0"/>
              <a:t>うしゃ）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9592" y="5373216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エンジニア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1268760"/>
            <a:ext cx="316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大学（だいがく）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87624" y="2780928"/>
            <a:ext cx="3555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病院（びょういん）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4437112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電気（でんき）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単語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8662" y="1571612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誰（だれ）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7224" y="2714620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～～歳（さい）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8662" y="3714752"/>
            <a:ext cx="2882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何歳（なんさい）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551723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出身（しゅっしん）</a:t>
            </a:r>
            <a:endParaRPr lang="zh-TW" altLang="en-US" sz="3200" dirty="0"/>
          </a:p>
        </p:txBody>
      </p:sp>
      <p:pic>
        <p:nvPicPr>
          <p:cNvPr id="9" name="圖片 8" descr="3ec235ec-95f3-4da3-b732-e1af3c34e455_ne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143116"/>
            <a:ext cx="2643206" cy="264320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71600" y="4653136"/>
            <a:ext cx="159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おいくつ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会話の単語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29388" y="2928934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アメリカ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8662" y="2643182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台湾（たいわん）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72198" y="4071942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日本（にほん）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8662" y="4000504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韓国（かんこく）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57554" y="5072074"/>
            <a:ext cx="25346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dirty="0" smtClean="0"/>
              <a:t>～～人（じん）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1400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572009"/>
            <a:ext cx="14287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643446"/>
            <a:ext cx="1643074" cy="205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4071934" y="3714752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カナダ</a:t>
            </a:r>
            <a:endParaRPr lang="zh-TW" altLang="en-US" sz="28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857364"/>
            <a:ext cx="1874841" cy="187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h01\JPG\paper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465372" cy="665901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857620" y="3214686"/>
            <a:ext cx="4817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 smtClean="0">
                <a:latin typeface="NSimSun" pitchFamily="49" charset="-122"/>
                <a:ea typeface="NSimSun" pitchFamily="49" charset="-122"/>
              </a:rPr>
              <a:t>旅遊在日本</a:t>
            </a:r>
            <a:endParaRPr lang="zh-TW" altLang="en-US" sz="7200" b="1" dirty="0">
              <a:latin typeface="NSimSun" pitchFamily="49" charset="-122"/>
              <a:ea typeface="NSimSun" pitchFamily="49" charset="-122"/>
            </a:endParaRPr>
          </a:p>
        </p:txBody>
      </p:sp>
      <p:pic>
        <p:nvPicPr>
          <p:cNvPr id="2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3200400" cy="361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928802"/>
            <a:ext cx="1045029" cy="1045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フレーズ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7224" y="1643050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はい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57224" y="2714620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いいえ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28662" y="378619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失礼（しつれい）ですが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8662" y="4857760"/>
            <a:ext cx="4118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お名前（おなまえ）は？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071678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フレーズ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2420888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はじめまして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47664" y="4437112"/>
            <a:ext cx="543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どうぞ、よろしくおねがいします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00166" y="342900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台湾（たいわん）</a:t>
            </a:r>
            <a:r>
              <a:rPr lang="ja-JP" altLang="en-US" sz="3200" dirty="0" smtClean="0">
                <a:solidFill>
                  <a:srgbClr val="FF0000"/>
                </a:solidFill>
              </a:rPr>
              <a:t>から</a:t>
            </a:r>
            <a:r>
              <a:rPr lang="ja-JP" altLang="en-US" sz="3200" dirty="0" smtClean="0"/>
              <a:t>来（き）ました</a:t>
            </a:r>
            <a:endParaRPr lang="zh-TW" altLang="en-US" sz="3200" dirty="0"/>
          </a:p>
        </p:txBody>
      </p:sp>
      <p:pic>
        <p:nvPicPr>
          <p:cNvPr id="9" name="圖片 8" descr="j028708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28604"/>
            <a:ext cx="3325640" cy="275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28604"/>
            <a:ext cx="5400185" cy="180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基本句型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4282" y="1928802"/>
            <a:ext cx="5532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１．わたし</a:t>
            </a:r>
            <a:r>
              <a:rPr lang="ja-JP" altLang="en-US" sz="3200" dirty="0" smtClean="0">
                <a:solidFill>
                  <a:srgbClr val="FF0000"/>
                </a:solidFill>
              </a:rPr>
              <a:t>は</a:t>
            </a:r>
            <a:r>
              <a:rPr lang="ja-JP" altLang="en-US" sz="3200" dirty="0" smtClean="0"/>
              <a:t>マイク・ミラー</a:t>
            </a:r>
            <a:r>
              <a:rPr lang="ja-JP" altLang="en-US" sz="3200" dirty="0" smtClean="0">
                <a:solidFill>
                  <a:srgbClr val="FF0000"/>
                </a:solidFill>
              </a:rPr>
              <a:t>です</a:t>
            </a:r>
            <a:r>
              <a:rPr lang="ja-JP" altLang="en-US" sz="3200" dirty="0" smtClean="0"/>
              <a:t>。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4282" y="3000372"/>
            <a:ext cx="806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２．サントスさんは学生</a:t>
            </a:r>
            <a:r>
              <a:rPr lang="ja-JP" altLang="en-US" sz="3200" dirty="0" smtClean="0">
                <a:solidFill>
                  <a:srgbClr val="FF0000"/>
                </a:solidFill>
              </a:rPr>
              <a:t>では（じゃ）ありません</a:t>
            </a:r>
            <a:r>
              <a:rPr lang="ja-JP" altLang="en-US" sz="3200" dirty="0" smtClean="0"/>
              <a:t>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4282" y="4143380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３．ミラーさんは会社員（かいしゃいん）</a:t>
            </a:r>
            <a:r>
              <a:rPr lang="ja-JP" altLang="en-US" sz="3200" dirty="0" smtClean="0">
                <a:solidFill>
                  <a:srgbClr val="FF0000"/>
                </a:solidFill>
              </a:rPr>
              <a:t>ですか</a:t>
            </a:r>
            <a:r>
              <a:rPr lang="ja-JP" altLang="en-US" sz="3200" dirty="0" smtClean="0"/>
              <a:t>。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85786" y="5143512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はい</a:t>
            </a:r>
            <a:r>
              <a:rPr lang="ja-JP" altLang="en-US" sz="3200" dirty="0" smtClean="0"/>
              <a:t>。ミラーさんは会社員です。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57224" y="6072206"/>
            <a:ext cx="7596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いいえ</a:t>
            </a:r>
            <a:r>
              <a:rPr lang="ja-JP" altLang="en-US" sz="3200" dirty="0" smtClean="0"/>
              <a:t>。ミラーさんは会社員ではありません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4643470" cy="642942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日本語</a:t>
            </a:r>
            <a:r>
              <a:rPr lang="ja-JP" altLang="en-US" sz="2800" dirty="0" smtClean="0">
                <a:solidFill>
                  <a:srgbClr val="FF0000"/>
                </a:solidFill>
              </a:rPr>
              <a:t>の</a:t>
            </a:r>
            <a:r>
              <a:rPr lang="ja-JP" altLang="en-US" sz="2800" dirty="0" smtClean="0"/>
              <a:t>先生です。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9592" y="3933056"/>
            <a:ext cx="69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台湾人（たいわんじん）</a:t>
            </a:r>
            <a:r>
              <a:rPr lang="ja-JP" altLang="en-US" sz="2800" dirty="0" smtClean="0">
                <a:solidFill>
                  <a:srgbClr val="FF0000"/>
                </a:solidFill>
              </a:rPr>
              <a:t>の</a:t>
            </a:r>
            <a:r>
              <a:rPr lang="ja-JP" altLang="en-US" sz="2800" dirty="0" smtClean="0"/>
              <a:t>学生（がくせい）です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28992" y="8572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～の～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～も～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42976" y="1928802"/>
            <a:ext cx="5567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彼女は会社員（かいしゃいん）です。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14414" y="3286124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私</a:t>
            </a:r>
            <a:r>
              <a:rPr lang="ja-JP" altLang="en-US" sz="2800" dirty="0" smtClean="0">
                <a:solidFill>
                  <a:srgbClr val="FF0000"/>
                </a:solidFill>
              </a:rPr>
              <a:t>も</a:t>
            </a:r>
            <a:r>
              <a:rPr lang="ja-JP" altLang="en-US" sz="2800" dirty="0" smtClean="0"/>
              <a:t>会社員です。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05064"/>
            <a:ext cx="5400185" cy="180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テキストの会話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他人を紹介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08"/>
          </a:xfrm>
        </p:spPr>
        <p:txBody>
          <a:bodyPr/>
          <a:lstStyle/>
          <a:p>
            <a:r>
              <a:rPr lang="ja-JP" altLang="en-US" dirty="0" smtClean="0"/>
              <a:t>数字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2844" y="849420"/>
          <a:ext cx="9001156" cy="6008580"/>
        </p:xfrm>
        <a:graphic>
          <a:graphicData uri="http://schemas.openxmlformats.org/drawingml/2006/table">
            <a:tbl>
              <a:tblPr/>
              <a:tblGrid>
                <a:gridCol w="3545910"/>
                <a:gridCol w="5455246"/>
              </a:tblGrid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 </a:t>
                      </a:r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　いち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11</a:t>
                      </a:r>
                      <a:r>
                        <a:rPr lang="ja-JP" altLang="en-US" sz="1800" dirty="0"/>
                        <a:t>　じゅういち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 </a:t>
                      </a:r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/>
                        <a:t>　に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12</a:t>
                      </a:r>
                      <a:r>
                        <a:rPr lang="ja-JP" altLang="en-US" sz="1800" dirty="0"/>
                        <a:t>　じゅうに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 </a:t>
                      </a:r>
                      <a:r>
                        <a:rPr lang="en-US" altLang="ja-JP" sz="1800" dirty="0"/>
                        <a:t>3</a:t>
                      </a:r>
                      <a:r>
                        <a:rPr lang="ja-JP" altLang="en-US" sz="1800" dirty="0"/>
                        <a:t>　さん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13</a:t>
                      </a:r>
                      <a:r>
                        <a:rPr lang="ja-JP" altLang="en-US" sz="1800" dirty="0"/>
                        <a:t>　じゅうさん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 </a:t>
                      </a:r>
                      <a:r>
                        <a:rPr lang="en-US" altLang="ja-JP" sz="1800" dirty="0"/>
                        <a:t>4</a:t>
                      </a:r>
                      <a:r>
                        <a:rPr lang="ja-JP" altLang="en-US" sz="1800" dirty="0"/>
                        <a:t>　よん／し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14</a:t>
                      </a:r>
                      <a:r>
                        <a:rPr lang="ja-JP" altLang="en-US" sz="1800" dirty="0"/>
                        <a:t>　じゅうよん／じゅうし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 </a:t>
                      </a:r>
                      <a:r>
                        <a:rPr lang="en-US" altLang="ja-JP" sz="1800" dirty="0"/>
                        <a:t>5</a:t>
                      </a:r>
                      <a:r>
                        <a:rPr lang="ja-JP" altLang="en-US" sz="1800" dirty="0"/>
                        <a:t>　ご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15</a:t>
                      </a:r>
                      <a:r>
                        <a:rPr lang="ja-JP" altLang="en-US" sz="1800" dirty="0"/>
                        <a:t>　じゅうご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 </a:t>
                      </a:r>
                      <a:r>
                        <a:rPr lang="en-US" altLang="ja-JP" sz="1800" dirty="0"/>
                        <a:t>6</a:t>
                      </a:r>
                      <a:r>
                        <a:rPr lang="ja-JP" altLang="en-US" sz="1800" dirty="0"/>
                        <a:t>　ろく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16</a:t>
                      </a:r>
                      <a:r>
                        <a:rPr lang="ja-JP" altLang="en-US" sz="1800" dirty="0"/>
                        <a:t>　じゅうろく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/>
                        <a:t>　 </a:t>
                      </a:r>
                      <a:r>
                        <a:rPr lang="en-US" altLang="ja-JP" sz="1800"/>
                        <a:t>7</a:t>
                      </a:r>
                      <a:r>
                        <a:rPr lang="ja-JP" altLang="en-US" sz="1800"/>
                        <a:t>　なな／しち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17</a:t>
                      </a:r>
                      <a:r>
                        <a:rPr lang="ja-JP" altLang="en-US" sz="1800" dirty="0"/>
                        <a:t>　じゅうなな／じゅうしち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/>
                        <a:t>　 </a:t>
                      </a:r>
                      <a:r>
                        <a:rPr lang="en-US" altLang="ja-JP" sz="1800"/>
                        <a:t>8</a:t>
                      </a:r>
                      <a:r>
                        <a:rPr lang="ja-JP" altLang="en-US" sz="1800"/>
                        <a:t>　はち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18</a:t>
                      </a:r>
                      <a:r>
                        <a:rPr lang="ja-JP" altLang="en-US" sz="1800" dirty="0"/>
                        <a:t>　じゅうはち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/>
                        <a:t>　 </a:t>
                      </a:r>
                      <a:r>
                        <a:rPr lang="en-US" altLang="ja-JP" sz="1800"/>
                        <a:t>9</a:t>
                      </a:r>
                      <a:r>
                        <a:rPr lang="ja-JP" altLang="en-US" sz="1800"/>
                        <a:t>　きゅう／く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19</a:t>
                      </a:r>
                      <a:r>
                        <a:rPr lang="ja-JP" altLang="en-US" sz="1800" dirty="0"/>
                        <a:t>　じゅうきゅう／じゅうく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635"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/>
                        <a:t>　</a:t>
                      </a:r>
                      <a:r>
                        <a:rPr lang="en-US" altLang="ja-JP" sz="1800"/>
                        <a:t>10</a:t>
                      </a:r>
                      <a:r>
                        <a:rPr lang="ja-JP" altLang="en-US" sz="1800"/>
                        <a:t>　じゅう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10000"/>
                        </a:lnSpc>
                      </a:pPr>
                      <a:r>
                        <a:rPr lang="ja-JP" altLang="en-US" sz="1800" dirty="0"/>
                        <a:t>　</a:t>
                      </a:r>
                      <a:r>
                        <a:rPr lang="en-US" altLang="ja-JP" sz="1800" dirty="0"/>
                        <a:t>20</a:t>
                      </a:r>
                      <a:r>
                        <a:rPr lang="ja-JP" altLang="en-US" sz="1800" dirty="0"/>
                        <a:t>　にじゅう</a:t>
                      </a:r>
                    </a:p>
                  </a:txBody>
                  <a:tcPr marL="12393" marR="12393" marT="12393" marB="1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26064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０　ゼロ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176422" cy="1143000"/>
          </a:xfrm>
        </p:spPr>
        <p:txBody>
          <a:bodyPr/>
          <a:lstStyle/>
          <a:p>
            <a:r>
              <a:rPr lang="ja-JP" altLang="en-US" dirty="0" smtClean="0"/>
              <a:t>年齢</a:t>
            </a:r>
            <a:endParaRPr lang="zh-TW" altLang="en-US" dirty="0"/>
          </a:p>
        </p:txBody>
      </p:sp>
      <p:pic>
        <p:nvPicPr>
          <p:cNvPr id="3075" name="Picture 3" descr="F:\Ch06\JPG\Number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1500198" cy="2255853"/>
          </a:xfrm>
          <a:prstGeom prst="rect">
            <a:avLst/>
          </a:prstGeom>
          <a:noFill/>
        </p:spPr>
      </p:pic>
      <p:pic>
        <p:nvPicPr>
          <p:cNvPr id="3076" name="Picture 4" descr="F:\Ch06\JPG\Number2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1500198" cy="2255853"/>
          </a:xfrm>
          <a:prstGeom prst="rect">
            <a:avLst/>
          </a:prstGeom>
          <a:noFill/>
        </p:spPr>
      </p:pic>
      <p:pic>
        <p:nvPicPr>
          <p:cNvPr id="3077" name="Picture 5" descr="F:\Ch06\JPG\Number2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85860"/>
            <a:ext cx="1500198" cy="2255853"/>
          </a:xfrm>
          <a:prstGeom prst="rect">
            <a:avLst/>
          </a:prstGeom>
          <a:noFill/>
        </p:spPr>
      </p:pic>
      <p:pic>
        <p:nvPicPr>
          <p:cNvPr id="3078" name="Picture 6" descr="F:\Ch06\JPG\Number2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285860"/>
            <a:ext cx="1500198" cy="2255853"/>
          </a:xfrm>
          <a:prstGeom prst="rect">
            <a:avLst/>
          </a:prstGeom>
          <a:noFill/>
        </p:spPr>
      </p:pic>
      <p:pic>
        <p:nvPicPr>
          <p:cNvPr id="3079" name="Picture 7" descr="F:\Ch06\JPG\Number2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86256"/>
            <a:ext cx="1500198" cy="2255853"/>
          </a:xfrm>
          <a:prstGeom prst="rect">
            <a:avLst/>
          </a:prstGeom>
          <a:noFill/>
        </p:spPr>
      </p:pic>
      <p:pic>
        <p:nvPicPr>
          <p:cNvPr id="3080" name="Picture 8" descr="F:\Ch06\JPG\Number2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286256"/>
            <a:ext cx="1500198" cy="2255853"/>
          </a:xfrm>
          <a:prstGeom prst="rect">
            <a:avLst/>
          </a:prstGeom>
          <a:noFill/>
        </p:spPr>
      </p:pic>
      <p:pic>
        <p:nvPicPr>
          <p:cNvPr id="3081" name="Picture 9" descr="F:\Ch06\JPG\Number2\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286256"/>
            <a:ext cx="1714512" cy="2255853"/>
          </a:xfrm>
          <a:prstGeom prst="rect">
            <a:avLst/>
          </a:prstGeom>
          <a:noFill/>
        </p:spPr>
      </p:pic>
      <p:pic>
        <p:nvPicPr>
          <p:cNvPr id="3083" name="Picture 11" descr="F:\Ch06\JPG\Number2\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285860"/>
            <a:ext cx="1143007" cy="2214578"/>
          </a:xfrm>
          <a:prstGeom prst="rect">
            <a:avLst/>
          </a:prstGeom>
          <a:noFill/>
        </p:spPr>
      </p:pic>
      <p:pic>
        <p:nvPicPr>
          <p:cNvPr id="3084" name="Picture 12" descr="F:\Ch06\JPG\Number2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285860"/>
            <a:ext cx="1498599" cy="2214578"/>
          </a:xfrm>
          <a:prstGeom prst="rect">
            <a:avLst/>
          </a:prstGeom>
          <a:noFill/>
        </p:spPr>
      </p:pic>
      <p:pic>
        <p:nvPicPr>
          <p:cNvPr id="3095" name="Picture 23" descr="F:\Ch06\JPG\Number2\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4286256"/>
            <a:ext cx="1719997" cy="2214578"/>
          </a:xfrm>
          <a:prstGeom prst="rect">
            <a:avLst/>
          </a:prstGeom>
          <a:noFill/>
        </p:spPr>
      </p:pic>
      <p:pic>
        <p:nvPicPr>
          <p:cNvPr id="27" name="Picture 11" descr="F:\Ch06\JPG\Number2\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286256"/>
            <a:ext cx="1357322" cy="2214578"/>
          </a:xfrm>
          <a:prstGeom prst="rect">
            <a:avLst/>
          </a:prstGeom>
          <a:noFill/>
        </p:spPr>
      </p:pic>
      <p:sp>
        <p:nvSpPr>
          <p:cNvPr id="28" name="文字方塊 27"/>
          <p:cNvSpPr txBox="1"/>
          <p:nvPr/>
        </p:nvSpPr>
        <p:spPr>
          <a:xfrm>
            <a:off x="1428728" y="78579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いっさい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0" y="785794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ゼロさい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928926" y="785794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にさい</a:t>
            </a:r>
            <a:endParaRPr lang="zh-TW" altLang="en-US" sz="3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214810" y="785794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さんさい</a:t>
            </a:r>
            <a:endParaRPr lang="zh-TW" altLang="en-US" sz="32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715008" y="785794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よんさい</a:t>
            </a:r>
            <a:endParaRPr lang="zh-TW" altLang="en-US" sz="3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429520" y="785794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ごさい</a:t>
            </a:r>
            <a:endParaRPr lang="zh-TW" altLang="en-US" sz="32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28596" y="378619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ろくさい</a:t>
            </a:r>
            <a:endParaRPr lang="zh-TW" altLang="en-US" sz="3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85918" y="3714752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　ななさい</a:t>
            </a:r>
            <a:endParaRPr lang="zh-TW" altLang="en-US" sz="32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14744" y="371475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はっさい</a:t>
            </a:r>
            <a:endParaRPr lang="zh-TW" altLang="en-US" sz="32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429256" y="378619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きゅうさい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4786322"/>
            <a:ext cx="314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文字方塊 28"/>
          <p:cNvSpPr txBox="1"/>
          <p:nvPr/>
        </p:nvSpPr>
        <p:spPr>
          <a:xfrm>
            <a:off x="7286644" y="3714752"/>
            <a:ext cx="187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じゅっさい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ja-JP" altLang="en-US" sz="4400" dirty="0" smtClean="0"/>
              <a:t>はじめまして、～～～</a:t>
            </a:r>
            <a:r>
              <a:rPr lang="ja-JP" altLang="en-US" sz="4400" dirty="0" smtClean="0">
                <a:solidFill>
                  <a:srgbClr val="FF0000"/>
                </a:solidFill>
              </a:rPr>
              <a:t>です</a:t>
            </a:r>
            <a:r>
              <a:rPr lang="ja-JP" altLang="en-US" sz="4400" dirty="0" smtClean="0"/>
              <a:t>。</a:t>
            </a:r>
            <a:endParaRPr lang="en-US" altLang="ja-JP" sz="4400" dirty="0" smtClean="0"/>
          </a:p>
          <a:p>
            <a:r>
              <a:rPr lang="ja-JP" altLang="en-US" sz="4400" dirty="0" smtClean="0"/>
              <a:t>仕事（しごと）</a:t>
            </a:r>
            <a:r>
              <a:rPr lang="ja-JP" altLang="en-US" sz="4400" dirty="0" smtClean="0">
                <a:solidFill>
                  <a:srgbClr val="FF0000"/>
                </a:solidFill>
              </a:rPr>
              <a:t>は</a:t>
            </a:r>
            <a:r>
              <a:rPr lang="ja-JP" altLang="en-US" sz="4400" dirty="0" smtClean="0"/>
              <a:t>～～～</a:t>
            </a:r>
            <a:r>
              <a:rPr lang="ja-JP" altLang="en-US" sz="4400" dirty="0" smtClean="0">
                <a:solidFill>
                  <a:srgbClr val="FF0000"/>
                </a:solidFill>
              </a:rPr>
              <a:t>です</a:t>
            </a:r>
            <a:r>
              <a:rPr lang="ja-JP" altLang="en-US" sz="4400" dirty="0" smtClean="0"/>
              <a:t>。</a:t>
            </a:r>
            <a:endParaRPr lang="en-US" altLang="ja-JP" sz="4400" dirty="0" smtClean="0"/>
          </a:p>
          <a:p>
            <a:pPr>
              <a:buNone/>
            </a:pPr>
            <a:r>
              <a:rPr lang="ja-JP" altLang="en-US" sz="4400" dirty="0" smtClean="0">
                <a:solidFill>
                  <a:srgbClr val="002060"/>
                </a:solidFill>
              </a:rPr>
              <a:t>学生（がくせい）、主婦（しゅふ）</a:t>
            </a:r>
            <a:endParaRPr lang="en-US" altLang="ja-JP" sz="4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ja-JP" altLang="en-US" sz="4400" dirty="0" smtClean="0">
                <a:solidFill>
                  <a:srgbClr val="002060"/>
                </a:solidFill>
              </a:rPr>
              <a:t>サラリーマン（</a:t>
            </a:r>
            <a:r>
              <a:rPr lang="en-US" altLang="ja-JP" sz="4400" dirty="0" smtClean="0">
                <a:solidFill>
                  <a:srgbClr val="002060"/>
                </a:solidFill>
              </a:rPr>
              <a:t>salary man)</a:t>
            </a:r>
          </a:p>
          <a:p>
            <a:pPr>
              <a:buNone/>
            </a:pPr>
            <a:r>
              <a:rPr lang="ja-JP" altLang="en-US" sz="4400" dirty="0" smtClean="0">
                <a:solidFill>
                  <a:srgbClr val="002060"/>
                </a:solidFill>
              </a:rPr>
              <a:t>会社員（かいしゃいん）</a:t>
            </a:r>
            <a:endParaRPr lang="en-US" altLang="ja-JP" sz="4400" dirty="0" smtClean="0">
              <a:solidFill>
                <a:srgbClr val="002060"/>
              </a:solidFill>
            </a:endParaRPr>
          </a:p>
          <a:p>
            <a:r>
              <a:rPr lang="ja-JP" altLang="en-US" sz="4400" dirty="0" smtClean="0"/>
              <a:t>どうぞよろしく（おねがいします）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跟日本朋友會合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5786" y="1785926"/>
            <a:ext cx="5333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りん：はじめまして、りんです。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台湾から来（き）ました。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85786" y="3214686"/>
            <a:ext cx="707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鈴木（すずき）：はじめまして、鈴木です。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4348" y="4214818"/>
            <a:ext cx="6609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りん：どうぞ、よろしくおねがいします。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97457" y="5143512"/>
            <a:ext cx="6457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鈴木：どうぞよろしくおねがいします。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7158" y="357166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会話１</a:t>
            </a:r>
            <a:endParaRPr lang="zh-TW" altLang="en-US" sz="32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752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j043573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4500593" cy="4071966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500034" y="1214422"/>
            <a:ext cx="2786082" cy="1643074"/>
          </a:xfrm>
          <a:prstGeom prst="wedgeEllipseCallout">
            <a:avLst>
              <a:gd name="adj1" fmla="val 50602"/>
              <a:gd name="adj2" fmla="val 362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到日本玩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一邊學學日文吧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00100" y="1785926"/>
            <a:ext cx="14462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想出國散心</a:t>
            </a:r>
            <a:r>
              <a:rPr lang="en-US" altLang="zh-TW" b="1" dirty="0" smtClean="0"/>
              <a:t>?</a:t>
            </a:r>
          </a:p>
          <a:p>
            <a:r>
              <a:rPr lang="zh-TW" altLang="en-US" b="1" dirty="0" smtClean="0"/>
              <a:t>想學日語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7" name="雲朵形圖說文字 6"/>
          <p:cNvSpPr/>
          <p:nvPr/>
        </p:nvSpPr>
        <p:spPr>
          <a:xfrm>
            <a:off x="6215074" y="1500174"/>
            <a:ext cx="2928926" cy="1857388"/>
          </a:xfrm>
          <a:prstGeom prst="cloudCallout">
            <a:avLst>
              <a:gd name="adj1" fmla="val -69065"/>
              <a:gd name="adj2" fmla="val 28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日文想是想學</a:t>
            </a:r>
            <a:r>
              <a:rPr lang="en-US" altLang="zh-TW" dirty="0" smtClean="0"/>
              <a:t>..</a:t>
            </a:r>
          </a:p>
          <a:p>
            <a:pPr algn="ctr"/>
            <a:r>
              <a:rPr lang="zh-TW" altLang="en-US" dirty="0" smtClean="0"/>
              <a:t>日本沒去過會怕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還是先做些功課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29264"/>
            <a:ext cx="3929058" cy="1143000"/>
          </a:xfrm>
        </p:spPr>
        <p:txBody>
          <a:bodyPr/>
          <a:lstStyle/>
          <a:p>
            <a:r>
              <a:rPr lang="ja-JP" altLang="en-US" dirty="0"/>
              <a:t>関</a:t>
            </a:r>
            <a:r>
              <a:rPr lang="ja-JP" altLang="en-US" dirty="0" smtClean="0"/>
              <a:t>西国際空港</a:t>
            </a:r>
            <a:endParaRPr lang="zh-TW" altLang="en-US" dirty="0"/>
          </a:p>
        </p:txBody>
      </p:sp>
      <p:pic>
        <p:nvPicPr>
          <p:cNvPr id="4" name="圖片 3" descr="mk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6500858" cy="4572022"/>
          </a:xfrm>
          <a:prstGeom prst="rect">
            <a:avLst/>
          </a:prstGeom>
        </p:spPr>
      </p:pic>
      <p:sp>
        <p:nvSpPr>
          <p:cNvPr id="8" name="上彎箭號 7"/>
          <p:cNvSpPr/>
          <p:nvPr/>
        </p:nvSpPr>
        <p:spPr>
          <a:xfrm>
            <a:off x="3286116" y="3143248"/>
            <a:ext cx="785818" cy="3286148"/>
          </a:xfrm>
          <a:prstGeom prst="bentUpArrow">
            <a:avLst>
              <a:gd name="adj1" fmla="val 21627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圖片 9" descr="ga0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6000768"/>
            <a:ext cx="4762500" cy="428604"/>
          </a:xfrm>
          <a:prstGeom prst="rect">
            <a:avLst/>
          </a:prstGeom>
        </p:spPr>
      </p:pic>
      <p:pic>
        <p:nvPicPr>
          <p:cNvPr id="1026" name="Picture 2" descr="D:\博士論文題目\學習策略教材\日本語単語ゲーム\画像\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71612"/>
            <a:ext cx="2500979" cy="335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:\授業\97学年第1学期\表達技巧與演練(一)(A)\日本語単語ゲーム\画像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820" y="2143116"/>
            <a:ext cx="50441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857752" y="71435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Adobe 黑体 Std R" pitchFamily="34" charset="-128"/>
                <a:ea typeface="Adobe 黑体 Std R" pitchFamily="34" charset="-128"/>
              </a:rPr>
              <a:t>梅田（うめだ）</a:t>
            </a:r>
            <a:endParaRPr lang="zh-TW" altLang="en-US" sz="3600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7412" name="Picture 4" descr="味き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4000500" cy="2667000"/>
          </a:xfrm>
          <a:prstGeom prst="rect">
            <a:avLst/>
          </a:prstGeom>
          <a:noFill/>
        </p:spPr>
      </p:pic>
      <p:pic>
        <p:nvPicPr>
          <p:cNvPr id="17415" name="Picture 7" descr="http://www.hotel-grantia.co.jp/himi/assets_c/2010/01/room_type_02-thumb-260xauto-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2476500" cy="1733551"/>
          </a:xfrm>
          <a:prstGeom prst="rect">
            <a:avLst/>
          </a:prstGeom>
          <a:noFill/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500570"/>
            <a:ext cx="3505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ハンサム★スー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714884"/>
            <a:ext cx="192882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0100" y="2071678"/>
            <a:ext cx="66437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A</a:t>
            </a:r>
            <a:r>
              <a:rPr lang="ja-JP" altLang="zh-TW" sz="3200" dirty="0" smtClean="0"/>
              <a:t>：</a:t>
            </a:r>
            <a:r>
              <a:rPr lang="ja-JP" altLang="en-US" sz="3200" dirty="0" smtClean="0"/>
              <a:t>ここ</a:t>
            </a:r>
            <a:r>
              <a:rPr lang="ja-JP" altLang="zh-TW" sz="3200" dirty="0" smtClean="0"/>
              <a:t>はどこです</a:t>
            </a:r>
            <a:r>
              <a:rPr lang="ja-JP" altLang="zh-TW" sz="3200" dirty="0" smtClean="0">
                <a:solidFill>
                  <a:srgbClr val="FF0000"/>
                </a:solidFill>
              </a:rPr>
              <a:t>か</a:t>
            </a:r>
            <a:r>
              <a:rPr lang="ja-JP" altLang="zh-TW" sz="3200" dirty="0" smtClean="0"/>
              <a:t>。</a:t>
            </a:r>
            <a:endParaRPr lang="en-US" altLang="ja-JP" sz="3200" dirty="0" smtClean="0"/>
          </a:p>
          <a:p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r>
              <a:rPr lang="en-US" altLang="zh-TW" sz="3200" dirty="0" smtClean="0"/>
              <a:t>B</a:t>
            </a:r>
            <a:r>
              <a:rPr lang="ja-JP" altLang="zh-TW" sz="3200" dirty="0" smtClean="0"/>
              <a:t>：ここは梅田です。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A</a:t>
            </a:r>
            <a:r>
              <a:rPr lang="ja-JP" altLang="zh-TW" sz="3200" dirty="0" smtClean="0"/>
              <a:t>：賑</a:t>
            </a:r>
            <a:r>
              <a:rPr lang="ja-JP" altLang="en-US" sz="3200" dirty="0" smtClean="0"/>
              <a:t>（にぎ）</a:t>
            </a:r>
            <a:r>
              <a:rPr lang="ja-JP" altLang="zh-TW" sz="3200" dirty="0" smtClean="0"/>
              <a:t>やかです</a:t>
            </a:r>
            <a:r>
              <a:rPr lang="ja-JP" altLang="zh-TW" sz="3200" dirty="0" smtClean="0">
                <a:solidFill>
                  <a:srgbClr val="FF0000"/>
                </a:solidFill>
              </a:rPr>
              <a:t>ね</a:t>
            </a:r>
            <a:r>
              <a:rPr lang="ja-JP" altLang="zh-TW" sz="3200" dirty="0" smtClean="0"/>
              <a:t>。</a:t>
            </a:r>
            <a:endParaRPr lang="en-US" altLang="ja-JP" sz="3200" dirty="0" smtClean="0"/>
          </a:p>
          <a:p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0034" y="285728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会話２</a:t>
            </a:r>
            <a:endParaRPr lang="zh-TW" altLang="en-US" sz="3200" dirty="0"/>
          </a:p>
        </p:txBody>
      </p:sp>
      <p:pic>
        <p:nvPicPr>
          <p:cNvPr id="921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00042"/>
            <a:ext cx="4286250" cy="2409826"/>
          </a:xfrm>
          <a:prstGeom prst="rect">
            <a:avLst/>
          </a:prstGeom>
          <a:noFill/>
        </p:spPr>
      </p:pic>
      <p:pic>
        <p:nvPicPr>
          <p:cNvPr id="922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143248"/>
            <a:ext cx="207167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テキストの練習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19672" y="2420888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歌（うた）の紹介（しょうがい）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h02\JPG\m_paper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1928794" y="18573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hlinkClick r:id="rId3" action="ppaction://hlinkfile"/>
              </a:rPr>
              <a:t>出發到日本囉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71670" y="264318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大阪 梅田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71670" y="41433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大阪心齋橋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43108" y="56435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京都東山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29256" y="178592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京都 嵐山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86578" y="30003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神戶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929322" y="45005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奈良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00232" y="13572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日本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29322" y="55721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回到溫暖的家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357422" y="500042"/>
            <a:ext cx="2568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讀萬卷書不如行萬里路</a:t>
            </a:r>
            <a:r>
              <a:rPr lang="en-US" altLang="zh-TW" b="1" dirty="0" smtClean="0"/>
              <a:t>!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kosonihonnh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857232"/>
            <a:ext cx="7429552" cy="550072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28794" y="357166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帶著期待的心情出發囉</a:t>
            </a:r>
            <a:r>
              <a:rPr lang="en-US" altLang="zh-TW" sz="3200" dirty="0" smtClean="0"/>
              <a:t>!!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跟日本朋友會合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5786" y="1785926"/>
            <a:ext cx="5333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りん：はじめまして、りんです。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台湾から来（き）ました。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85786" y="3214686"/>
            <a:ext cx="707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鈴木（すずき）：はじめまして、鈴木です。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4348" y="4214818"/>
            <a:ext cx="6609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りん：どうぞ、よろしくおねがいします。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97457" y="5143512"/>
            <a:ext cx="844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鈴木：こちらこそ、どうぞよろしくおねがいします。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7158" y="357166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会話１</a:t>
            </a:r>
            <a:endParaRPr lang="zh-TW" altLang="en-US" sz="32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752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日本是個什麼樣的地方</a:t>
            </a:r>
            <a:r>
              <a:rPr lang="en-US" altLang="zh-TW" dirty="0" smtClean="0"/>
              <a:t>?</a:t>
            </a:r>
            <a:r>
              <a:rPr lang="ja-JP" altLang="en-US" dirty="0" smtClean="0"/>
              <a:t>　気候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026" name="Picture 2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728667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compaq\My Documents\My Pictures\flower\990-sa-ki-k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2019300" cy="30480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0" y="285728"/>
            <a:ext cx="20002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</a:rPr>
              <a:t>三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~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五月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86050" y="1714488"/>
            <a:ext cx="179889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六</a:t>
            </a:r>
            <a:r>
              <a:rPr lang="en-US" altLang="zh-TW" sz="3600" b="1" dirty="0" smtClean="0"/>
              <a:t>~</a:t>
            </a:r>
            <a:r>
              <a:rPr lang="zh-TW" altLang="en-US" sz="3600" b="1" dirty="0" smtClean="0"/>
              <a:t>八月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00760" y="4000504"/>
            <a:ext cx="226055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九</a:t>
            </a:r>
            <a:r>
              <a:rPr lang="en-US" altLang="zh-TW" sz="3600" b="1" dirty="0" smtClean="0"/>
              <a:t>~</a:t>
            </a:r>
            <a:r>
              <a:rPr lang="zh-TW" altLang="en-US" sz="3600" b="1" dirty="0" smtClean="0"/>
              <a:t>十一月</a:t>
            </a:r>
            <a:endParaRPr lang="zh-TW" altLang="en-US" sz="3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5857884" y="642918"/>
            <a:ext cx="272222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十二月</a:t>
            </a:r>
            <a:r>
              <a:rPr lang="en-US" altLang="zh-TW" sz="3600" b="1" dirty="0" smtClean="0"/>
              <a:t>~</a:t>
            </a:r>
            <a:r>
              <a:rPr lang="zh-TW" altLang="en-US" sz="3600" b="1" dirty="0" smtClean="0"/>
              <a:t>二月</a:t>
            </a:r>
            <a:endParaRPr lang="zh-TW" altLang="en-US" sz="3600" b="1" dirty="0"/>
          </a:p>
        </p:txBody>
      </p:sp>
      <p:pic>
        <p:nvPicPr>
          <p:cNvPr id="1030" name="Picture 6" descr="3777482785_5a053bd5ff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357430"/>
            <a:ext cx="1785950" cy="1619251"/>
          </a:xfrm>
          <a:prstGeom prst="rect">
            <a:avLst/>
          </a:prstGeom>
          <a:noFill/>
        </p:spPr>
      </p:pic>
      <p:pic>
        <p:nvPicPr>
          <p:cNvPr id="1032" name="Picture 8" descr="1232391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285860"/>
            <a:ext cx="2643206" cy="1219201"/>
          </a:xfrm>
          <a:prstGeom prst="rect">
            <a:avLst/>
          </a:prstGeom>
          <a:noFill/>
        </p:spPr>
      </p:pic>
      <p:pic>
        <p:nvPicPr>
          <p:cNvPr id="1034" name="Picture 10" descr="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643446"/>
            <a:ext cx="2286016" cy="1500198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285720" y="928670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春（はる）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14678" y="2357430"/>
            <a:ext cx="11737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夏（なつ）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143768" y="4500570"/>
            <a:ext cx="11560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秋（あき）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858016" y="1214422"/>
            <a:ext cx="1103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冬（ふゆ）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日本是個什麼樣的地方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1905000" cy="271462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000100" y="642918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円（えん）</a:t>
            </a:r>
            <a:endParaRPr lang="zh-TW" altLang="en-US" sz="2800" dirty="0"/>
          </a:p>
        </p:txBody>
      </p:sp>
      <p:pic>
        <p:nvPicPr>
          <p:cNvPr id="2052" name="Picture 4" descr="日本銀行旧小樽支店 外観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14422"/>
            <a:ext cx="1500198" cy="2500330"/>
          </a:xfrm>
          <a:prstGeom prst="rect">
            <a:avLst/>
          </a:prstGeom>
          <a:noFill/>
        </p:spPr>
      </p:pic>
      <p:pic>
        <p:nvPicPr>
          <p:cNvPr id="2053" name="Picture 5" descr="辦公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14422"/>
            <a:ext cx="1857388" cy="247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2286000" cy="2286000"/>
          </a:xfrm>
          <a:prstGeom prst="rect">
            <a:avLst/>
          </a:prstGeom>
          <a:noFill/>
        </p:spPr>
      </p:pic>
      <p:pic>
        <p:nvPicPr>
          <p:cNvPr id="2056" name="Picture 8" descr="g533103v 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429132"/>
            <a:ext cx="2071702" cy="2428868"/>
          </a:xfrm>
          <a:prstGeom prst="rect">
            <a:avLst/>
          </a:prstGeom>
          <a:noFill/>
        </p:spPr>
      </p:pic>
      <p:pic>
        <p:nvPicPr>
          <p:cNvPr id="2058" name="Picture 10" descr="g064213v 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000504"/>
            <a:ext cx="1857388" cy="214314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6429388" y="621166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営業時間</a:t>
            </a:r>
            <a:endParaRPr lang="zh-TW" altLang="en-US" sz="3600" dirty="0"/>
          </a:p>
        </p:txBody>
      </p:sp>
      <p:pic>
        <p:nvPicPr>
          <p:cNvPr id="2060" name="Picture 12" descr="l 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643446"/>
            <a:ext cx="1238250" cy="1571636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86322"/>
            <a:ext cx="151923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28660" y="-214338"/>
            <a:ext cx="6800840" cy="1143000"/>
          </a:xfrm>
        </p:spPr>
        <p:txBody>
          <a:bodyPr/>
          <a:lstStyle/>
          <a:p>
            <a:r>
              <a:rPr lang="zh-TW" altLang="en-US" dirty="0" smtClean="0"/>
              <a:t>吃在日本</a:t>
            </a:r>
            <a:endParaRPr lang="zh-TW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5791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00475"/>
            <a:ext cx="4357686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239" y="285728"/>
            <a:ext cx="4195761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667091"/>
            <a:ext cx="3071802" cy="2190909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0" y="1285860"/>
            <a:ext cx="182453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b="1" dirty="0" smtClean="0"/>
              <a:t>刺身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（さしみ）</a:t>
            </a:r>
            <a:endParaRPr lang="zh-TW" altLang="en-US" sz="36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771800" y="3645024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</a:rPr>
              <a:t>おいしい</a:t>
            </a:r>
            <a:endParaRPr lang="en-US" altLang="ja-JP" sz="3200" b="1" dirty="0" smtClean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58082" y="857232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chemeClr val="bg1"/>
                </a:solidFill>
              </a:rPr>
              <a:t>天ぷら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57752" y="5534561"/>
            <a:ext cx="36631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</a:rPr>
              <a:t>海鮮 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丼</a:t>
            </a:r>
            <a:endParaRPr lang="en-US" altLang="ja-JP" sz="4000" b="1" dirty="0" smtClean="0">
              <a:solidFill>
                <a:schemeClr val="bg1"/>
              </a:solidFill>
            </a:endParaRPr>
          </a:p>
          <a:p>
            <a:r>
              <a:rPr lang="ja-JP" altLang="en-US" sz="4000" b="1" dirty="0" smtClean="0">
                <a:solidFill>
                  <a:schemeClr val="bg1"/>
                </a:solidFill>
              </a:rPr>
              <a:t>（かいせんどん）</a:t>
            </a:r>
            <a:endParaRPr lang="en-US" altLang="zh-TW" sz="4000" b="1" dirty="0" smtClean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85786" y="6334780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焼き魚（かきざかな</a:t>
            </a:r>
            <a:r>
              <a:rPr lang="ja-JP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802</Words>
  <Application>Microsoft Office PowerPoint</Application>
  <PresentationFormat>如螢幕大小 (4:3)</PresentationFormat>
  <Paragraphs>182</Paragraphs>
  <Slides>35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１．介紹日語</vt:lpstr>
      <vt:lpstr>投影片 2</vt:lpstr>
      <vt:lpstr>到日本玩 一邊學學日文吧!</vt:lpstr>
      <vt:lpstr>投影片 4</vt:lpstr>
      <vt:lpstr>投影片 5</vt:lpstr>
      <vt:lpstr>跟日本朋友會合</vt:lpstr>
      <vt:lpstr>日本是個什麼樣的地方?　気候 </vt:lpstr>
      <vt:lpstr>日本是個什麼樣的地方? </vt:lpstr>
      <vt:lpstr>吃在日本</vt:lpstr>
      <vt:lpstr>吃在日本</vt:lpstr>
      <vt:lpstr>吃在日本</vt:lpstr>
      <vt:lpstr>吃在日本</vt:lpstr>
      <vt:lpstr>投影片 13</vt:lpstr>
      <vt:lpstr>単語</vt:lpstr>
      <vt:lpstr>単語</vt:lpstr>
      <vt:lpstr>投影片 16</vt:lpstr>
      <vt:lpstr>投影片 17</vt:lpstr>
      <vt:lpstr>単語</vt:lpstr>
      <vt:lpstr>会話の単語</vt:lpstr>
      <vt:lpstr>フレーズ</vt:lpstr>
      <vt:lpstr>フレーズ</vt:lpstr>
      <vt:lpstr>基本句型</vt:lpstr>
      <vt:lpstr>日本語の先生です。</vt:lpstr>
      <vt:lpstr>～も～</vt:lpstr>
      <vt:lpstr>テキストの会話 他人を紹介</vt:lpstr>
      <vt:lpstr>数字</vt:lpstr>
      <vt:lpstr>年齢</vt:lpstr>
      <vt:lpstr>自己紹介</vt:lpstr>
      <vt:lpstr>跟日本朋友會合</vt:lpstr>
      <vt:lpstr>関西国際空港</vt:lpstr>
      <vt:lpstr>投影片 31</vt:lpstr>
      <vt:lpstr>投影片 32</vt:lpstr>
      <vt:lpstr>     </vt:lpstr>
      <vt:lpstr>テキストの練習</vt:lpstr>
      <vt:lpstr>投影片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304</cp:revision>
  <dcterms:created xsi:type="dcterms:W3CDTF">2010-02-14T14:46:22Z</dcterms:created>
  <dcterms:modified xsi:type="dcterms:W3CDTF">2011-10-03T02:46:08Z</dcterms:modified>
</cp:coreProperties>
</file>